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comments/comment3.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0" r:id="rId1"/>
  </p:sldMasterIdLst>
  <p:notesMasterIdLst>
    <p:notesMasterId r:id="rId35"/>
  </p:notesMasterIdLst>
  <p:sldIdLst>
    <p:sldId id="256" r:id="rId2"/>
    <p:sldId id="279" r:id="rId3"/>
    <p:sldId id="294" r:id="rId4"/>
    <p:sldId id="277" r:id="rId5"/>
    <p:sldId id="261" r:id="rId6"/>
    <p:sldId id="260" r:id="rId7"/>
    <p:sldId id="263" r:id="rId8"/>
    <p:sldId id="278" r:id="rId9"/>
    <p:sldId id="268" r:id="rId10"/>
    <p:sldId id="270" r:id="rId11"/>
    <p:sldId id="267" r:id="rId12"/>
    <p:sldId id="287" r:id="rId13"/>
    <p:sldId id="274" r:id="rId14"/>
    <p:sldId id="275" r:id="rId15"/>
    <p:sldId id="276" r:id="rId16"/>
    <p:sldId id="266" r:id="rId17"/>
    <p:sldId id="284" r:id="rId18"/>
    <p:sldId id="281" r:id="rId19"/>
    <p:sldId id="282" r:id="rId20"/>
    <p:sldId id="283" r:id="rId21"/>
    <p:sldId id="264" r:id="rId22"/>
    <p:sldId id="265" r:id="rId23"/>
    <p:sldId id="285" r:id="rId24"/>
    <p:sldId id="288" r:id="rId25"/>
    <p:sldId id="289" r:id="rId26"/>
    <p:sldId id="290" r:id="rId27"/>
    <p:sldId id="291" r:id="rId28"/>
    <p:sldId id="292" r:id="rId29"/>
    <p:sldId id="293" r:id="rId30"/>
    <p:sldId id="273" r:id="rId31"/>
    <p:sldId id="271" r:id="rId32"/>
    <p:sldId id="272" r:id="rId33"/>
    <p:sldId id="28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mika Kulkarni" initials="SK" lastIdx="7" clrIdx="0">
    <p:extLst>
      <p:ext uri="{19B8F6BF-5375-455C-9EA6-DF929625EA0E}">
        <p15:presenceInfo xmlns:p15="http://schemas.microsoft.com/office/powerpoint/2012/main" userId="S::sbk86@cornell.edu::74d60322-31b4-481c-9d63-434b5e90fd7f" providerId="AD"/>
      </p:ext>
    </p:extLst>
  </p:cmAuthor>
  <p:cmAuthor id="2" name="Emily Catherine Boldt" initials="ECB" lastIdx="2" clrIdx="1">
    <p:extLst>
      <p:ext uri="{19B8F6BF-5375-455C-9EA6-DF929625EA0E}">
        <p15:presenceInfo xmlns:p15="http://schemas.microsoft.com/office/powerpoint/2012/main" userId="S::ecb235@cornell.edu::3e58957a-43ad-4e43-a4a1-ddb313c6b0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5A735"/>
    <a:srgbClr val="9FAE3C"/>
    <a:srgbClr val="E7E6E6"/>
    <a:srgbClr val="E3AB9B"/>
    <a:srgbClr val="002773"/>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54"/>
  </p:normalViewPr>
  <p:slideViewPr>
    <p:cSldViewPr snapToGrid="0">
      <p:cViewPr varScale="1">
        <p:scale>
          <a:sx n="104" d="100"/>
          <a:sy n="104" d="100"/>
        </p:scale>
        <p:origin x="89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9-09T16:08:13.865" idx="1">
    <p:pos x="10" y="10"/>
    <p:text>update sign in link</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9-09T16:33:40.872" idx="3">
    <p:pos x="6336" y="1539"/>
    <p:text>make adjustments based on the person</p:text>
    <p:extLst>
      <p:ext uri="{C676402C-5697-4E1C-873F-D02D1690AC5C}">
        <p15:threadingInfo xmlns:p15="http://schemas.microsoft.com/office/powerpoint/2012/main" timeZoneBias="240"/>
      </p:ext>
    </p:extLst>
  </p:cm>
  <p:cm authorId="2" dt="2021-09-10T13:37:54.490" idx="1">
    <p:pos x="10" y="10"/>
    <p:text>Those three are perfect - I can just elaborate further on them!</p:text>
    <p:extLst>
      <p:ext uri="{C676402C-5697-4E1C-873F-D02D1690AC5C}">
        <p15:threadingInfo xmlns:p15="http://schemas.microsoft.com/office/powerpoint/2012/main" timeZoneBias="240"/>
      </p:ext>
    </p:extLst>
  </p:cm>
  <p:cm authorId="2" dt="2021-09-10T13:44:44.317" idx="2">
    <p:pos x="2388" y="1410"/>
    <p:text>wasn't sure if you wanted me to put my headshot here?</p:text>
    <p:extLst>
      <p:ext uri="{C676402C-5697-4E1C-873F-D02D1690AC5C}">
        <p15:threadingInfo xmlns:p15="http://schemas.microsoft.com/office/powerpoint/2012/main" timeZoneBias="240"/>
      </p:ext>
    </p:extLst>
  </p:cm>
  <p:cm authorId="1" dt="2021-09-12T18:51:37.578" idx="7">
    <p:pos x="2388" y="1506"/>
    <p:text>yes looks good!</p:text>
    <p:extLst>
      <p:ext uri="{C676402C-5697-4E1C-873F-D02D1690AC5C}">
        <p15:threadingInfo xmlns:p15="http://schemas.microsoft.com/office/powerpoint/2012/main" timeZoneBias="240">
          <p15:parentCm authorId="2" idx="2"/>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09-09T16:22:23.499" idx="2">
    <p:pos x="10" y="10"/>
    <p:text>possibly combine the next 3 slides for this slide?</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927107-60AE-481F-9075-0FC1630FE8DF}" type="doc">
      <dgm:prSet loTypeId="urn:microsoft.com/office/officeart/2005/8/layout/vList2" loCatId="list" qsTypeId="urn:microsoft.com/office/officeart/2005/8/quickstyle/simple1" qsCatId="simple" csTypeId="urn:microsoft.com/office/officeart/2005/8/colors/accent2_5" csCatId="accent2" phldr="1"/>
      <dgm:spPr/>
      <dgm:t>
        <a:bodyPr/>
        <a:lstStyle/>
        <a:p>
          <a:endParaRPr lang="en-US"/>
        </a:p>
      </dgm:t>
    </dgm:pt>
    <dgm:pt modelId="{00837AD0-BF64-43DC-99D2-A71A9DCDABC1}">
      <dgm:prSet phldrT="[Text]" phldr="0"/>
      <dgm:spPr/>
      <dgm:t>
        <a:bodyPr/>
        <a:lstStyle/>
        <a:p>
          <a:pPr rtl="0"/>
          <a:r>
            <a:rPr lang="en-US">
              <a:latin typeface="Gill Sans Nova Light" panose="020F0302020204030204" pitchFamily="34" charset="0"/>
              <a:cs typeface="Gill Sans Nova Light" panose="020F0302020204030204" pitchFamily="34" charset="0"/>
            </a:rPr>
            <a:t> Estimate the demand for yoga classes in the US.</a:t>
          </a:r>
        </a:p>
      </dgm:t>
    </dgm:pt>
    <dgm:pt modelId="{0ED6EBBD-C342-4AF0-86E0-A98BFADE8799}" type="parTrans" cxnId="{7153509D-27FC-4092-91F5-276E2BCBDA55}">
      <dgm:prSet/>
      <dgm:spPr/>
      <dgm:t>
        <a:bodyPr/>
        <a:lstStyle/>
        <a:p>
          <a:endParaRPr lang="en-US"/>
        </a:p>
      </dgm:t>
    </dgm:pt>
    <dgm:pt modelId="{D39B2B9C-016C-4D1C-852B-C8BC440E3B2E}" type="sibTrans" cxnId="{7153509D-27FC-4092-91F5-276E2BCBDA55}">
      <dgm:prSet/>
      <dgm:spPr/>
      <dgm:t>
        <a:bodyPr/>
        <a:lstStyle/>
        <a:p>
          <a:endParaRPr lang="en-US"/>
        </a:p>
      </dgm:t>
    </dgm:pt>
    <dgm:pt modelId="{5DD6B14A-6C32-4BAF-9897-1C3C04286693}">
      <dgm:prSet phldrT="[Text]" phldr="0"/>
      <dgm:spPr/>
      <dgm:t>
        <a:bodyPr/>
        <a:lstStyle/>
        <a:p>
          <a:pPr rtl="0"/>
          <a:r>
            <a:rPr lang="en-US">
              <a:latin typeface="Gill Sans Nova Light" panose="020F0302020204030204" pitchFamily="34" charset="0"/>
              <a:cs typeface="Gill Sans Nova Light" panose="020F0302020204030204" pitchFamily="34" charset="0"/>
            </a:rPr>
            <a:t>How many tennis balls could fit in this room?</a:t>
          </a:r>
        </a:p>
      </dgm:t>
    </dgm:pt>
    <dgm:pt modelId="{72118727-BE76-41F5-8ABE-1C7EE9BCA39A}" type="parTrans" cxnId="{35DFC0F6-26BB-45B4-84DE-B36493F8CC15}">
      <dgm:prSet/>
      <dgm:spPr/>
      <dgm:t>
        <a:bodyPr/>
        <a:lstStyle/>
        <a:p>
          <a:endParaRPr lang="en-US"/>
        </a:p>
      </dgm:t>
    </dgm:pt>
    <dgm:pt modelId="{6857B3FF-5883-478C-99FC-EA0549531546}" type="sibTrans" cxnId="{35DFC0F6-26BB-45B4-84DE-B36493F8CC15}">
      <dgm:prSet/>
      <dgm:spPr/>
      <dgm:t>
        <a:bodyPr/>
        <a:lstStyle/>
        <a:p>
          <a:endParaRPr lang="en-US"/>
        </a:p>
      </dgm:t>
    </dgm:pt>
    <dgm:pt modelId="{6726B0B0-0D8B-476D-84E1-55F8C9B4F9FE}">
      <dgm:prSet phldr="0"/>
      <dgm:spPr/>
      <dgm:t>
        <a:bodyPr/>
        <a:lstStyle/>
        <a:p>
          <a:pPr rtl="0"/>
          <a:r>
            <a:rPr lang="en-US">
              <a:latin typeface="Gill Sans Nova Light" panose="020F0302020204030204" pitchFamily="34" charset="0"/>
              <a:cs typeface="Gill Sans Nova Light" panose="020F0302020204030204" pitchFamily="34" charset="0"/>
            </a:rPr>
            <a:t>How many Starbucks stores are there on Manhattan?</a:t>
          </a:r>
        </a:p>
      </dgm:t>
    </dgm:pt>
    <dgm:pt modelId="{A05C087F-F6CC-48DE-93FB-7DF2C5D885FB}" type="parTrans" cxnId="{A2AF753B-F582-4F50-8872-3645CB364515}">
      <dgm:prSet/>
      <dgm:spPr/>
      <dgm:t>
        <a:bodyPr/>
        <a:lstStyle/>
        <a:p>
          <a:endParaRPr lang="en-US"/>
        </a:p>
      </dgm:t>
    </dgm:pt>
    <dgm:pt modelId="{57DA075B-5AE8-4795-8732-5E0BE1D844F4}" type="sibTrans" cxnId="{A2AF753B-F582-4F50-8872-3645CB364515}">
      <dgm:prSet/>
      <dgm:spPr/>
      <dgm:t>
        <a:bodyPr/>
        <a:lstStyle/>
        <a:p>
          <a:endParaRPr lang="en-US"/>
        </a:p>
      </dgm:t>
    </dgm:pt>
    <dgm:pt modelId="{194B5344-6DBF-4589-80BA-8220D5284652}" type="pres">
      <dgm:prSet presAssocID="{FE927107-60AE-481F-9075-0FC1630FE8DF}" presName="linear" presStyleCnt="0">
        <dgm:presLayoutVars>
          <dgm:animLvl val="lvl"/>
          <dgm:resizeHandles val="exact"/>
        </dgm:presLayoutVars>
      </dgm:prSet>
      <dgm:spPr/>
    </dgm:pt>
    <dgm:pt modelId="{1AE27634-C2D7-4120-96AA-B1B7C7A765C8}" type="pres">
      <dgm:prSet presAssocID="{00837AD0-BF64-43DC-99D2-A71A9DCDABC1}" presName="parentText" presStyleLbl="node1" presStyleIdx="0" presStyleCnt="3">
        <dgm:presLayoutVars>
          <dgm:chMax val="0"/>
          <dgm:bulletEnabled val="1"/>
        </dgm:presLayoutVars>
      </dgm:prSet>
      <dgm:spPr/>
    </dgm:pt>
    <dgm:pt modelId="{CC5884CB-8203-42FD-80ED-2CEFE2DF8737}" type="pres">
      <dgm:prSet presAssocID="{D39B2B9C-016C-4D1C-852B-C8BC440E3B2E}" presName="spacer" presStyleCnt="0"/>
      <dgm:spPr/>
    </dgm:pt>
    <dgm:pt modelId="{0EF9949E-3647-4F57-90A9-EA8970E5D79E}" type="pres">
      <dgm:prSet presAssocID="{5DD6B14A-6C32-4BAF-9897-1C3C04286693}" presName="parentText" presStyleLbl="node1" presStyleIdx="1" presStyleCnt="3">
        <dgm:presLayoutVars>
          <dgm:chMax val="0"/>
          <dgm:bulletEnabled val="1"/>
        </dgm:presLayoutVars>
      </dgm:prSet>
      <dgm:spPr/>
    </dgm:pt>
    <dgm:pt modelId="{542DB014-0504-484D-9CC5-59B0A826427E}" type="pres">
      <dgm:prSet presAssocID="{6857B3FF-5883-478C-99FC-EA0549531546}" presName="spacer" presStyleCnt="0"/>
      <dgm:spPr/>
    </dgm:pt>
    <dgm:pt modelId="{1C80049C-6134-4B4A-A4DA-E4ABD835DA9C}" type="pres">
      <dgm:prSet presAssocID="{6726B0B0-0D8B-476D-84E1-55F8C9B4F9FE}" presName="parentText" presStyleLbl="node1" presStyleIdx="2" presStyleCnt="3">
        <dgm:presLayoutVars>
          <dgm:chMax val="0"/>
          <dgm:bulletEnabled val="1"/>
        </dgm:presLayoutVars>
      </dgm:prSet>
      <dgm:spPr/>
    </dgm:pt>
  </dgm:ptLst>
  <dgm:cxnLst>
    <dgm:cxn modelId="{7EAA3325-4526-4C0C-9478-216F523E64AF}" type="presOf" srcId="{6726B0B0-0D8B-476D-84E1-55F8C9B4F9FE}" destId="{1C80049C-6134-4B4A-A4DA-E4ABD835DA9C}" srcOrd="0" destOrd="0" presId="urn:microsoft.com/office/officeart/2005/8/layout/vList2"/>
    <dgm:cxn modelId="{134BCE2D-7824-4E29-80EE-819696D041FB}" type="presOf" srcId="{FE927107-60AE-481F-9075-0FC1630FE8DF}" destId="{194B5344-6DBF-4589-80BA-8220D5284652}" srcOrd="0" destOrd="0" presId="urn:microsoft.com/office/officeart/2005/8/layout/vList2"/>
    <dgm:cxn modelId="{A2AF753B-F582-4F50-8872-3645CB364515}" srcId="{FE927107-60AE-481F-9075-0FC1630FE8DF}" destId="{6726B0B0-0D8B-476D-84E1-55F8C9B4F9FE}" srcOrd="2" destOrd="0" parTransId="{A05C087F-F6CC-48DE-93FB-7DF2C5D885FB}" sibTransId="{57DA075B-5AE8-4795-8732-5E0BE1D844F4}"/>
    <dgm:cxn modelId="{2CE34465-C926-4736-942C-09B6E0D138EA}" type="presOf" srcId="{00837AD0-BF64-43DC-99D2-A71A9DCDABC1}" destId="{1AE27634-C2D7-4120-96AA-B1B7C7A765C8}" srcOrd="0" destOrd="0" presId="urn:microsoft.com/office/officeart/2005/8/layout/vList2"/>
    <dgm:cxn modelId="{7153509D-27FC-4092-91F5-276E2BCBDA55}" srcId="{FE927107-60AE-481F-9075-0FC1630FE8DF}" destId="{00837AD0-BF64-43DC-99D2-A71A9DCDABC1}" srcOrd="0" destOrd="0" parTransId="{0ED6EBBD-C342-4AF0-86E0-A98BFADE8799}" sibTransId="{D39B2B9C-016C-4D1C-852B-C8BC440E3B2E}"/>
    <dgm:cxn modelId="{4186BAE1-9778-4BCD-A561-319DC4707F38}" type="presOf" srcId="{5DD6B14A-6C32-4BAF-9897-1C3C04286693}" destId="{0EF9949E-3647-4F57-90A9-EA8970E5D79E}" srcOrd="0" destOrd="0" presId="urn:microsoft.com/office/officeart/2005/8/layout/vList2"/>
    <dgm:cxn modelId="{35DFC0F6-26BB-45B4-84DE-B36493F8CC15}" srcId="{FE927107-60AE-481F-9075-0FC1630FE8DF}" destId="{5DD6B14A-6C32-4BAF-9897-1C3C04286693}" srcOrd="1" destOrd="0" parTransId="{72118727-BE76-41F5-8ABE-1C7EE9BCA39A}" sibTransId="{6857B3FF-5883-478C-99FC-EA0549531546}"/>
    <dgm:cxn modelId="{BFE62005-C378-4B4B-A164-1B976E8E49A1}" type="presParOf" srcId="{194B5344-6DBF-4589-80BA-8220D5284652}" destId="{1AE27634-C2D7-4120-96AA-B1B7C7A765C8}" srcOrd="0" destOrd="0" presId="urn:microsoft.com/office/officeart/2005/8/layout/vList2"/>
    <dgm:cxn modelId="{E313D683-BD4C-4E93-8A41-7A1F6451E930}" type="presParOf" srcId="{194B5344-6DBF-4589-80BA-8220D5284652}" destId="{CC5884CB-8203-42FD-80ED-2CEFE2DF8737}" srcOrd="1" destOrd="0" presId="urn:microsoft.com/office/officeart/2005/8/layout/vList2"/>
    <dgm:cxn modelId="{45A10C87-3A4C-4E0F-9E89-952F62206A91}" type="presParOf" srcId="{194B5344-6DBF-4589-80BA-8220D5284652}" destId="{0EF9949E-3647-4F57-90A9-EA8970E5D79E}" srcOrd="2" destOrd="0" presId="urn:microsoft.com/office/officeart/2005/8/layout/vList2"/>
    <dgm:cxn modelId="{B652A185-765D-46F4-ACD7-F0CEF6C64800}" type="presParOf" srcId="{194B5344-6DBF-4589-80BA-8220D5284652}" destId="{542DB014-0504-484D-9CC5-59B0A826427E}" srcOrd="3" destOrd="0" presId="urn:microsoft.com/office/officeart/2005/8/layout/vList2"/>
    <dgm:cxn modelId="{B2B0CB99-57F1-4A8B-8F08-CEF2BE77B852}" type="presParOf" srcId="{194B5344-6DBF-4589-80BA-8220D5284652}" destId="{1C80049C-6134-4B4A-A4DA-E4ABD835DA9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95AA7A-9B0F-407E-84AA-64F63E311C68}" type="doc">
      <dgm:prSet loTypeId="urn:microsoft.com/office/officeart/2005/8/layout/vList2" loCatId="list" qsTypeId="urn:microsoft.com/office/officeart/2005/8/quickstyle/simple1" qsCatId="simple" csTypeId="urn:microsoft.com/office/officeart/2005/8/colors/accent2_5" csCatId="accent2" phldr="1"/>
      <dgm:spPr/>
      <dgm:t>
        <a:bodyPr/>
        <a:lstStyle/>
        <a:p>
          <a:endParaRPr lang="en-US"/>
        </a:p>
      </dgm:t>
    </dgm:pt>
    <dgm:pt modelId="{87A1B34C-D46C-4E8D-8DE6-61CF2B2EDF93}">
      <dgm:prSet phldrT="[Text]" custT="1"/>
      <dgm:spPr/>
      <dgm:t>
        <a:bodyPr/>
        <a:lstStyle/>
        <a:p>
          <a:pPr rtl="0"/>
          <a:r>
            <a:rPr lang="en-US" sz="2400">
              <a:latin typeface="Gill Sans Nova Light" panose="020F0302020204030204" pitchFamily="34" charset="0"/>
              <a:cs typeface="Gill Sans Nova Light" panose="020F0302020204030204" pitchFamily="34" charset="0"/>
            </a:rPr>
            <a:t>1. Ask clarifying questions</a:t>
          </a:r>
        </a:p>
      </dgm:t>
    </dgm:pt>
    <dgm:pt modelId="{A7FFE663-7F2D-4525-8B95-49AB66287B08}" type="parTrans" cxnId="{942B9BE3-752A-444B-8F71-90EF92DDE483}">
      <dgm:prSet/>
      <dgm:spPr/>
      <dgm:t>
        <a:bodyPr/>
        <a:lstStyle/>
        <a:p>
          <a:endParaRPr lang="en-US" sz="2400">
            <a:latin typeface="+mj-lt"/>
          </a:endParaRPr>
        </a:p>
      </dgm:t>
    </dgm:pt>
    <dgm:pt modelId="{89820437-C35D-4C61-BDE7-22282C18C368}" type="sibTrans" cxnId="{942B9BE3-752A-444B-8F71-90EF92DDE483}">
      <dgm:prSet/>
      <dgm:spPr/>
      <dgm:t>
        <a:bodyPr/>
        <a:lstStyle/>
        <a:p>
          <a:endParaRPr lang="en-US" sz="2400">
            <a:latin typeface="+mj-lt"/>
          </a:endParaRPr>
        </a:p>
      </dgm:t>
    </dgm:pt>
    <dgm:pt modelId="{5D64A653-A8B0-4838-A25F-B81972552264}">
      <dgm:prSet custT="1"/>
      <dgm:spPr/>
      <dgm:t>
        <a:bodyPr/>
        <a:lstStyle/>
        <a:p>
          <a:pPr rtl="0"/>
          <a:r>
            <a:rPr lang="en-US" sz="2400">
              <a:latin typeface="Gill Sans Nova Light" panose="020F0302020204030204" pitchFamily="34" charset="0"/>
              <a:cs typeface="Gill Sans Nova Light" panose="020F0302020204030204" pitchFamily="34" charset="0"/>
            </a:rPr>
            <a:t>2. Break down pieces</a:t>
          </a:r>
        </a:p>
      </dgm:t>
    </dgm:pt>
    <dgm:pt modelId="{B9EFE3AF-2FBE-4CC7-9573-2AAA8D1BB3D4}" type="parTrans" cxnId="{C4D98C71-C9D4-47E3-999C-E06A758BFA26}">
      <dgm:prSet/>
      <dgm:spPr/>
      <dgm:t>
        <a:bodyPr/>
        <a:lstStyle/>
        <a:p>
          <a:endParaRPr lang="en-US" sz="2400">
            <a:latin typeface="+mj-lt"/>
          </a:endParaRPr>
        </a:p>
      </dgm:t>
    </dgm:pt>
    <dgm:pt modelId="{BF4FCCC9-087E-4248-9203-26BD723A9147}" type="sibTrans" cxnId="{C4D98C71-C9D4-47E3-999C-E06A758BFA26}">
      <dgm:prSet/>
      <dgm:spPr/>
      <dgm:t>
        <a:bodyPr/>
        <a:lstStyle/>
        <a:p>
          <a:endParaRPr lang="en-US" sz="2400">
            <a:latin typeface="+mj-lt"/>
          </a:endParaRPr>
        </a:p>
      </dgm:t>
    </dgm:pt>
    <dgm:pt modelId="{B7B9D88E-1EE4-4AFB-B293-245C889F7900}">
      <dgm:prSet custT="1"/>
      <dgm:spPr/>
      <dgm:t>
        <a:bodyPr/>
        <a:lstStyle/>
        <a:p>
          <a:pPr rtl="0"/>
          <a:r>
            <a:rPr lang="en-US" sz="2400">
              <a:latin typeface="Gill Sans Nova Light" panose="020F0302020204030204" pitchFamily="34" charset="0"/>
              <a:cs typeface="Gill Sans Nova Light" panose="020F0302020204030204" pitchFamily="34" charset="0"/>
            </a:rPr>
            <a:t>3. Make calculated assumptions</a:t>
          </a:r>
        </a:p>
      </dgm:t>
    </dgm:pt>
    <dgm:pt modelId="{6F318BA8-754D-49A9-834C-FAF920EBA4B1}" type="parTrans" cxnId="{9B825EB4-80A2-477E-AB2F-6715758C3A51}">
      <dgm:prSet/>
      <dgm:spPr/>
      <dgm:t>
        <a:bodyPr/>
        <a:lstStyle/>
        <a:p>
          <a:endParaRPr lang="en-US" sz="2400">
            <a:latin typeface="+mj-lt"/>
          </a:endParaRPr>
        </a:p>
      </dgm:t>
    </dgm:pt>
    <dgm:pt modelId="{824FEB47-C538-4A9F-B18F-19ECC37E3068}" type="sibTrans" cxnId="{9B825EB4-80A2-477E-AB2F-6715758C3A51}">
      <dgm:prSet/>
      <dgm:spPr/>
      <dgm:t>
        <a:bodyPr/>
        <a:lstStyle/>
        <a:p>
          <a:endParaRPr lang="en-US" sz="2400">
            <a:latin typeface="+mj-lt"/>
          </a:endParaRPr>
        </a:p>
      </dgm:t>
    </dgm:pt>
    <dgm:pt modelId="{0CA27058-10F9-4706-B975-9BB6CD2E8375}">
      <dgm:prSet custT="1"/>
      <dgm:spPr/>
      <dgm:t>
        <a:bodyPr/>
        <a:lstStyle/>
        <a:p>
          <a:pPr rtl="0"/>
          <a:r>
            <a:rPr lang="en-US" sz="2400">
              <a:latin typeface="Gill Sans Nova Light" panose="020F0302020204030204" pitchFamily="34" charset="0"/>
              <a:cs typeface="Gill Sans Nova Light" panose="020F0302020204030204" pitchFamily="34" charset="0"/>
            </a:rPr>
            <a:t>4. Estimate and consolidate</a:t>
          </a:r>
        </a:p>
      </dgm:t>
    </dgm:pt>
    <dgm:pt modelId="{532719E5-8E11-4F4A-AC32-BDC46625C7C2}" type="parTrans" cxnId="{44351E9E-ECAF-4537-B0B1-E0AA67BDEF86}">
      <dgm:prSet/>
      <dgm:spPr/>
      <dgm:t>
        <a:bodyPr/>
        <a:lstStyle/>
        <a:p>
          <a:endParaRPr lang="en-US" sz="2400">
            <a:latin typeface="+mj-lt"/>
          </a:endParaRPr>
        </a:p>
      </dgm:t>
    </dgm:pt>
    <dgm:pt modelId="{97E75C9B-7AAA-497A-BF6C-ACF297A944F2}" type="sibTrans" cxnId="{44351E9E-ECAF-4537-B0B1-E0AA67BDEF86}">
      <dgm:prSet/>
      <dgm:spPr/>
      <dgm:t>
        <a:bodyPr/>
        <a:lstStyle/>
        <a:p>
          <a:endParaRPr lang="en-US" sz="2400">
            <a:latin typeface="+mj-lt"/>
          </a:endParaRPr>
        </a:p>
      </dgm:t>
    </dgm:pt>
    <dgm:pt modelId="{2224B592-F62D-4184-A53D-4D039E60B90B}" type="pres">
      <dgm:prSet presAssocID="{3295AA7A-9B0F-407E-84AA-64F63E311C68}" presName="linear" presStyleCnt="0">
        <dgm:presLayoutVars>
          <dgm:animLvl val="lvl"/>
          <dgm:resizeHandles val="exact"/>
        </dgm:presLayoutVars>
      </dgm:prSet>
      <dgm:spPr/>
    </dgm:pt>
    <dgm:pt modelId="{66F3DF4E-FBB2-4408-8547-1428BB118AE1}" type="pres">
      <dgm:prSet presAssocID="{87A1B34C-D46C-4E8D-8DE6-61CF2B2EDF93}" presName="parentText" presStyleLbl="node1" presStyleIdx="0" presStyleCnt="4">
        <dgm:presLayoutVars>
          <dgm:chMax val="0"/>
          <dgm:bulletEnabled val="1"/>
        </dgm:presLayoutVars>
      </dgm:prSet>
      <dgm:spPr/>
    </dgm:pt>
    <dgm:pt modelId="{CC8A29FF-403B-4E6F-B886-673EEEAFFB78}" type="pres">
      <dgm:prSet presAssocID="{89820437-C35D-4C61-BDE7-22282C18C368}" presName="spacer" presStyleCnt="0"/>
      <dgm:spPr/>
    </dgm:pt>
    <dgm:pt modelId="{45F891F9-2F51-4F03-A615-7CEE21766028}" type="pres">
      <dgm:prSet presAssocID="{5D64A653-A8B0-4838-A25F-B81972552264}" presName="parentText" presStyleLbl="node1" presStyleIdx="1" presStyleCnt="4">
        <dgm:presLayoutVars>
          <dgm:chMax val="0"/>
          <dgm:bulletEnabled val="1"/>
        </dgm:presLayoutVars>
      </dgm:prSet>
      <dgm:spPr/>
    </dgm:pt>
    <dgm:pt modelId="{17F59142-279E-4935-AC0B-7554738A07AD}" type="pres">
      <dgm:prSet presAssocID="{BF4FCCC9-087E-4248-9203-26BD723A9147}" presName="spacer" presStyleCnt="0"/>
      <dgm:spPr/>
    </dgm:pt>
    <dgm:pt modelId="{1EA80BF3-5804-4FD1-8BE4-6FA0880B023D}" type="pres">
      <dgm:prSet presAssocID="{B7B9D88E-1EE4-4AFB-B293-245C889F7900}" presName="parentText" presStyleLbl="node1" presStyleIdx="2" presStyleCnt="4">
        <dgm:presLayoutVars>
          <dgm:chMax val="0"/>
          <dgm:bulletEnabled val="1"/>
        </dgm:presLayoutVars>
      </dgm:prSet>
      <dgm:spPr/>
    </dgm:pt>
    <dgm:pt modelId="{13EBAC4A-10DA-4AE8-B848-20274724F2A3}" type="pres">
      <dgm:prSet presAssocID="{824FEB47-C538-4A9F-B18F-19ECC37E3068}" presName="spacer" presStyleCnt="0"/>
      <dgm:spPr/>
    </dgm:pt>
    <dgm:pt modelId="{C511336D-11D0-4CBB-A36A-E28E2A494E1B}" type="pres">
      <dgm:prSet presAssocID="{0CA27058-10F9-4706-B975-9BB6CD2E8375}" presName="parentText" presStyleLbl="node1" presStyleIdx="3" presStyleCnt="4">
        <dgm:presLayoutVars>
          <dgm:chMax val="0"/>
          <dgm:bulletEnabled val="1"/>
        </dgm:presLayoutVars>
      </dgm:prSet>
      <dgm:spPr/>
    </dgm:pt>
  </dgm:ptLst>
  <dgm:cxnLst>
    <dgm:cxn modelId="{CA43E30E-5DC7-4122-9A96-5568D29E1C87}" type="presOf" srcId="{87A1B34C-D46C-4E8D-8DE6-61CF2B2EDF93}" destId="{66F3DF4E-FBB2-4408-8547-1428BB118AE1}" srcOrd="0" destOrd="0" presId="urn:microsoft.com/office/officeart/2005/8/layout/vList2"/>
    <dgm:cxn modelId="{A3876D2C-6649-4D8B-A89B-423B465DDEE0}" type="presOf" srcId="{3295AA7A-9B0F-407E-84AA-64F63E311C68}" destId="{2224B592-F62D-4184-A53D-4D039E60B90B}" srcOrd="0" destOrd="0" presId="urn:microsoft.com/office/officeart/2005/8/layout/vList2"/>
    <dgm:cxn modelId="{D520D846-F33B-4BAF-AEC4-FFE504B6DD0E}" type="presOf" srcId="{B7B9D88E-1EE4-4AFB-B293-245C889F7900}" destId="{1EA80BF3-5804-4FD1-8BE4-6FA0880B023D}" srcOrd="0" destOrd="0" presId="urn:microsoft.com/office/officeart/2005/8/layout/vList2"/>
    <dgm:cxn modelId="{130E444D-0938-41D9-AAFF-F04EF1B0F818}" type="presOf" srcId="{0CA27058-10F9-4706-B975-9BB6CD2E8375}" destId="{C511336D-11D0-4CBB-A36A-E28E2A494E1B}" srcOrd="0" destOrd="0" presId="urn:microsoft.com/office/officeart/2005/8/layout/vList2"/>
    <dgm:cxn modelId="{C4D98C71-C9D4-47E3-999C-E06A758BFA26}" srcId="{3295AA7A-9B0F-407E-84AA-64F63E311C68}" destId="{5D64A653-A8B0-4838-A25F-B81972552264}" srcOrd="1" destOrd="0" parTransId="{B9EFE3AF-2FBE-4CC7-9573-2AAA8D1BB3D4}" sibTransId="{BF4FCCC9-087E-4248-9203-26BD723A9147}"/>
    <dgm:cxn modelId="{7A26487B-6FE7-46D9-9206-7B1FBA5EBA63}" type="presOf" srcId="{5D64A653-A8B0-4838-A25F-B81972552264}" destId="{45F891F9-2F51-4F03-A615-7CEE21766028}" srcOrd="0" destOrd="0" presId="urn:microsoft.com/office/officeart/2005/8/layout/vList2"/>
    <dgm:cxn modelId="{44351E9E-ECAF-4537-B0B1-E0AA67BDEF86}" srcId="{3295AA7A-9B0F-407E-84AA-64F63E311C68}" destId="{0CA27058-10F9-4706-B975-9BB6CD2E8375}" srcOrd="3" destOrd="0" parTransId="{532719E5-8E11-4F4A-AC32-BDC46625C7C2}" sibTransId="{97E75C9B-7AAA-497A-BF6C-ACF297A944F2}"/>
    <dgm:cxn modelId="{9B825EB4-80A2-477E-AB2F-6715758C3A51}" srcId="{3295AA7A-9B0F-407E-84AA-64F63E311C68}" destId="{B7B9D88E-1EE4-4AFB-B293-245C889F7900}" srcOrd="2" destOrd="0" parTransId="{6F318BA8-754D-49A9-834C-FAF920EBA4B1}" sibTransId="{824FEB47-C538-4A9F-B18F-19ECC37E3068}"/>
    <dgm:cxn modelId="{942B9BE3-752A-444B-8F71-90EF92DDE483}" srcId="{3295AA7A-9B0F-407E-84AA-64F63E311C68}" destId="{87A1B34C-D46C-4E8D-8DE6-61CF2B2EDF93}" srcOrd="0" destOrd="0" parTransId="{A7FFE663-7F2D-4525-8B95-49AB66287B08}" sibTransId="{89820437-C35D-4C61-BDE7-22282C18C368}"/>
    <dgm:cxn modelId="{E5D36292-A92B-41E4-85AC-C15A0828496D}" type="presParOf" srcId="{2224B592-F62D-4184-A53D-4D039E60B90B}" destId="{66F3DF4E-FBB2-4408-8547-1428BB118AE1}" srcOrd="0" destOrd="0" presId="urn:microsoft.com/office/officeart/2005/8/layout/vList2"/>
    <dgm:cxn modelId="{FC3ACD16-4EAE-4270-9821-A670C4513B1E}" type="presParOf" srcId="{2224B592-F62D-4184-A53D-4D039E60B90B}" destId="{CC8A29FF-403B-4E6F-B886-673EEEAFFB78}" srcOrd="1" destOrd="0" presId="urn:microsoft.com/office/officeart/2005/8/layout/vList2"/>
    <dgm:cxn modelId="{764883F8-FAF5-4749-A0D2-B65C92659144}" type="presParOf" srcId="{2224B592-F62D-4184-A53D-4D039E60B90B}" destId="{45F891F9-2F51-4F03-A615-7CEE21766028}" srcOrd="2" destOrd="0" presId="urn:microsoft.com/office/officeart/2005/8/layout/vList2"/>
    <dgm:cxn modelId="{E813CD97-C5B2-43A8-A38E-C7E74567217A}" type="presParOf" srcId="{2224B592-F62D-4184-A53D-4D039E60B90B}" destId="{17F59142-279E-4935-AC0B-7554738A07AD}" srcOrd="3" destOrd="0" presId="urn:microsoft.com/office/officeart/2005/8/layout/vList2"/>
    <dgm:cxn modelId="{AB7AD16E-D462-4270-9DDA-A5559632484B}" type="presParOf" srcId="{2224B592-F62D-4184-A53D-4D039E60B90B}" destId="{1EA80BF3-5804-4FD1-8BE4-6FA0880B023D}" srcOrd="4" destOrd="0" presId="urn:microsoft.com/office/officeart/2005/8/layout/vList2"/>
    <dgm:cxn modelId="{9706D80C-4BF6-49A7-8382-B32167B1647C}" type="presParOf" srcId="{2224B592-F62D-4184-A53D-4D039E60B90B}" destId="{13EBAC4A-10DA-4AE8-B848-20274724F2A3}" srcOrd="5" destOrd="0" presId="urn:microsoft.com/office/officeart/2005/8/layout/vList2"/>
    <dgm:cxn modelId="{B5345B42-55C8-435E-BB5E-3EEAB455E45E}" type="presParOf" srcId="{2224B592-F62D-4184-A53D-4D039E60B90B}" destId="{C511336D-11D0-4CBB-A36A-E28E2A494E1B}" srcOrd="6"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77CCC3-FD4B-4A24-B12A-DFE5149AADB9}" type="doc">
      <dgm:prSet loTypeId="urn:microsoft.com/office/officeart/2005/8/layout/hierarchy2" loCatId="hierarchy" qsTypeId="urn:microsoft.com/office/officeart/2005/8/quickstyle/simple1" qsCatId="simple" csTypeId="urn:microsoft.com/office/officeart/2005/8/colors/accent2_2" csCatId="accent2" phldr="1"/>
      <dgm:spPr/>
      <dgm:t>
        <a:bodyPr/>
        <a:lstStyle/>
        <a:p>
          <a:endParaRPr lang="en-US"/>
        </a:p>
      </dgm:t>
    </dgm:pt>
    <dgm:pt modelId="{A549B532-3A0B-4274-9347-E3834F06E200}">
      <dgm:prSet phldrT="[Text]" phldr="0"/>
      <dgm:spPr/>
      <dgm:t>
        <a:bodyPr/>
        <a:lstStyle/>
        <a:p>
          <a:pPr rtl="0"/>
          <a:r>
            <a:rPr lang="en-US">
              <a:latin typeface="Gill Sans Nova Light" panose="020F0302020204030204" pitchFamily="34" charset="0"/>
              <a:cs typeface="Gill Sans Nova Light" panose="020F0302020204030204" pitchFamily="34" charset="0"/>
            </a:rPr>
            <a:t>Coffee Market Size</a:t>
          </a:r>
        </a:p>
      </dgm:t>
    </dgm:pt>
    <dgm:pt modelId="{B1A6796C-2107-40FD-AEE6-64FD07F98C60}" type="parTrans" cxnId="{FDAB9424-8912-4626-81CA-6066BDEC1B2C}">
      <dgm:prSet/>
      <dgm:spPr/>
      <dgm:t>
        <a:bodyPr/>
        <a:lstStyle/>
        <a:p>
          <a:endParaRPr lang="en-US"/>
        </a:p>
      </dgm:t>
    </dgm:pt>
    <dgm:pt modelId="{7C53B718-08E4-4D84-9CF2-39D9464F6AA9}" type="sibTrans" cxnId="{FDAB9424-8912-4626-81CA-6066BDEC1B2C}">
      <dgm:prSet/>
      <dgm:spPr/>
      <dgm:t>
        <a:bodyPr/>
        <a:lstStyle/>
        <a:p>
          <a:endParaRPr lang="en-US"/>
        </a:p>
      </dgm:t>
    </dgm:pt>
    <dgm:pt modelId="{C8718998-5637-41DE-A332-213636D0666A}">
      <dgm:prSet phldrT="[Text]" phldr="0"/>
      <dgm:spPr/>
      <dgm:t>
        <a:bodyPr/>
        <a:lstStyle/>
        <a:p>
          <a:pPr rtl="0"/>
          <a:r>
            <a:rPr lang="en-US">
              <a:latin typeface="Gill Sans Nova Light" panose="020F0302020204030204" pitchFamily="34" charset="0"/>
              <a:cs typeface="Gill Sans Nova Light" panose="020F0302020204030204" pitchFamily="34" charset="0"/>
            </a:rPr>
            <a:t>Number of cups per year</a:t>
          </a:r>
        </a:p>
      </dgm:t>
    </dgm:pt>
    <dgm:pt modelId="{DA47BC57-C62E-49A6-A391-5F0C5364B52C}" type="parTrans" cxnId="{2F6B868A-8864-450A-8A15-070B1067EAEB}">
      <dgm:prSet/>
      <dgm:spPr/>
      <dgm:t>
        <a:bodyPr/>
        <a:lstStyle/>
        <a:p>
          <a:endParaRPr lang="en-US"/>
        </a:p>
      </dgm:t>
    </dgm:pt>
    <dgm:pt modelId="{9C5896E3-E225-4BD2-9BF2-DF0CB97339AE}" type="sibTrans" cxnId="{2F6B868A-8864-450A-8A15-070B1067EAEB}">
      <dgm:prSet/>
      <dgm:spPr/>
      <dgm:t>
        <a:bodyPr/>
        <a:lstStyle/>
        <a:p>
          <a:endParaRPr lang="en-US"/>
        </a:p>
      </dgm:t>
    </dgm:pt>
    <dgm:pt modelId="{DB86F6AE-45AC-43B4-8E69-EA9433EA28B0}">
      <dgm:prSet phldrT="[Text]" phldr="0"/>
      <dgm:spPr/>
      <dgm:t>
        <a:bodyPr/>
        <a:lstStyle/>
        <a:p>
          <a:pPr rtl="0"/>
          <a:r>
            <a:rPr lang="en-US">
              <a:latin typeface="Gill Sans Nova Light" panose="020F0302020204030204" pitchFamily="34" charset="0"/>
              <a:cs typeface="Gill Sans Nova Light" panose="020F0302020204030204" pitchFamily="34" charset="0"/>
            </a:rPr>
            <a:t># of people</a:t>
          </a:r>
        </a:p>
      </dgm:t>
    </dgm:pt>
    <dgm:pt modelId="{412D4EA5-375F-4D0C-A75D-BD37D897CB70}" type="parTrans" cxnId="{6AEB266B-D74C-4E7A-BFD2-C0E643BC4DB2}">
      <dgm:prSet/>
      <dgm:spPr/>
      <dgm:t>
        <a:bodyPr/>
        <a:lstStyle/>
        <a:p>
          <a:endParaRPr lang="en-US"/>
        </a:p>
      </dgm:t>
    </dgm:pt>
    <dgm:pt modelId="{54EFA8A6-0C75-4D2A-97A2-2F95909106C5}" type="sibTrans" cxnId="{6AEB266B-D74C-4E7A-BFD2-C0E643BC4DB2}">
      <dgm:prSet/>
      <dgm:spPr/>
      <dgm:t>
        <a:bodyPr/>
        <a:lstStyle/>
        <a:p>
          <a:endParaRPr lang="en-US"/>
        </a:p>
      </dgm:t>
    </dgm:pt>
    <dgm:pt modelId="{288893C1-BDF8-4BA9-9FEF-250F591AF3D4}">
      <dgm:prSet phldrT="[Text]" phldr="0"/>
      <dgm:spPr/>
      <dgm:t>
        <a:bodyPr/>
        <a:lstStyle/>
        <a:p>
          <a:pPr rtl="0"/>
          <a:r>
            <a:rPr lang="en-US">
              <a:latin typeface="Gill Sans Nova Light" panose="020F0302020204030204" pitchFamily="34" charset="0"/>
              <a:cs typeface="Gill Sans Nova Light" panose="020F0302020204030204" pitchFamily="34" charset="0"/>
            </a:rPr>
            <a:t># of cups / person / year</a:t>
          </a:r>
        </a:p>
      </dgm:t>
    </dgm:pt>
    <dgm:pt modelId="{206CD90C-95AA-4BAD-BC6D-1F61AA90BB04}" type="parTrans" cxnId="{CA3D105E-A5FA-43DE-83A0-0BB1448C565A}">
      <dgm:prSet/>
      <dgm:spPr/>
      <dgm:t>
        <a:bodyPr/>
        <a:lstStyle/>
        <a:p>
          <a:endParaRPr lang="en-US"/>
        </a:p>
      </dgm:t>
    </dgm:pt>
    <dgm:pt modelId="{5B7D0FF7-A1C8-457F-A02D-465883982F93}" type="sibTrans" cxnId="{CA3D105E-A5FA-43DE-83A0-0BB1448C565A}">
      <dgm:prSet/>
      <dgm:spPr/>
      <dgm:t>
        <a:bodyPr/>
        <a:lstStyle/>
        <a:p>
          <a:endParaRPr lang="en-US"/>
        </a:p>
      </dgm:t>
    </dgm:pt>
    <dgm:pt modelId="{CCB4DD32-D0E3-4977-8DF3-9EAA4A0FE61B}">
      <dgm:prSet phldrT="[Text]" phldr="0"/>
      <dgm:spPr/>
      <dgm:t>
        <a:bodyPr/>
        <a:lstStyle/>
        <a:p>
          <a:pPr rtl="0"/>
          <a:r>
            <a:rPr lang="en-US">
              <a:latin typeface="Gill Sans Nova Light" panose="020F0302020204030204" pitchFamily="34" charset="0"/>
              <a:cs typeface="Gill Sans Nova Light" panose="020F0302020204030204" pitchFamily="34" charset="0"/>
            </a:rPr>
            <a:t>Price per cup</a:t>
          </a:r>
        </a:p>
      </dgm:t>
    </dgm:pt>
    <dgm:pt modelId="{55669098-1C30-4150-85A0-46BBF7270497}" type="parTrans" cxnId="{74038B16-F6E9-424A-A6FB-BEE6B8028E24}">
      <dgm:prSet/>
      <dgm:spPr/>
      <dgm:t>
        <a:bodyPr/>
        <a:lstStyle/>
        <a:p>
          <a:endParaRPr lang="en-US"/>
        </a:p>
      </dgm:t>
    </dgm:pt>
    <dgm:pt modelId="{ADD82E92-297D-41DF-BCA4-C7A853435ED9}" type="sibTrans" cxnId="{74038B16-F6E9-424A-A6FB-BEE6B8028E24}">
      <dgm:prSet/>
      <dgm:spPr/>
      <dgm:t>
        <a:bodyPr/>
        <a:lstStyle/>
        <a:p>
          <a:endParaRPr lang="en-US"/>
        </a:p>
      </dgm:t>
    </dgm:pt>
    <dgm:pt modelId="{D76FCD25-7150-4451-AEF8-9269B82A9A08}">
      <dgm:prSet phldr="0"/>
      <dgm:spPr/>
      <dgm:t>
        <a:bodyPr/>
        <a:lstStyle/>
        <a:p>
          <a:pPr rtl="0"/>
          <a:r>
            <a:rPr lang="en-US">
              <a:latin typeface="Gill Sans Nova Light" panose="020F0302020204030204" pitchFamily="34" charset="0"/>
              <a:cs typeface="Gill Sans Nova Light" panose="020F0302020204030204" pitchFamily="34" charset="0"/>
            </a:rPr>
            <a:t># weeks per year</a:t>
          </a:r>
        </a:p>
      </dgm:t>
    </dgm:pt>
    <dgm:pt modelId="{CA1DC784-EC5B-415E-AAE5-32C8FABE709A}" type="parTrans" cxnId="{492E2FE1-7E9B-4578-9A53-AE94BB59E95D}">
      <dgm:prSet/>
      <dgm:spPr/>
      <dgm:t>
        <a:bodyPr/>
        <a:lstStyle/>
        <a:p>
          <a:endParaRPr lang="en-US"/>
        </a:p>
      </dgm:t>
    </dgm:pt>
    <dgm:pt modelId="{2BDB8B09-4C5F-4564-BF77-FC110B7E5389}" type="sibTrans" cxnId="{492E2FE1-7E9B-4578-9A53-AE94BB59E95D}">
      <dgm:prSet/>
      <dgm:spPr/>
      <dgm:t>
        <a:bodyPr/>
        <a:lstStyle/>
        <a:p>
          <a:endParaRPr lang="en-US"/>
        </a:p>
      </dgm:t>
    </dgm:pt>
    <dgm:pt modelId="{FA0BBD48-B2C9-4DE9-8A46-54BBA6794D3A}">
      <dgm:prSet phldr="0"/>
      <dgm:spPr/>
      <dgm:t>
        <a:bodyPr/>
        <a:lstStyle/>
        <a:p>
          <a:pPr rtl="0"/>
          <a:r>
            <a:rPr lang="en-US">
              <a:latin typeface="Gill Sans Nova Light" panose="020F0302020204030204" pitchFamily="34" charset="0"/>
              <a:cs typeface="Gill Sans Nova Light" panose="020F0302020204030204" pitchFamily="34" charset="0"/>
            </a:rPr>
            <a:t># of cups per person per week</a:t>
          </a:r>
        </a:p>
      </dgm:t>
    </dgm:pt>
    <dgm:pt modelId="{D4CE1B0F-D9B8-4880-AA39-0BCED44655E7}" type="parTrans" cxnId="{CF47AB37-05B9-4C5D-BE7F-68F8DBF90D24}">
      <dgm:prSet/>
      <dgm:spPr/>
      <dgm:t>
        <a:bodyPr/>
        <a:lstStyle/>
        <a:p>
          <a:endParaRPr lang="en-US"/>
        </a:p>
      </dgm:t>
    </dgm:pt>
    <dgm:pt modelId="{0B1F6D5C-3C85-4824-AD0F-C8F998CE5B56}" type="sibTrans" cxnId="{CF47AB37-05B9-4C5D-BE7F-68F8DBF90D24}">
      <dgm:prSet/>
      <dgm:spPr/>
      <dgm:t>
        <a:bodyPr/>
        <a:lstStyle/>
        <a:p>
          <a:endParaRPr lang="en-US"/>
        </a:p>
      </dgm:t>
    </dgm:pt>
    <dgm:pt modelId="{A4C01873-8996-4121-9AAC-064E0C54BE25}" type="pres">
      <dgm:prSet presAssocID="{7977CCC3-FD4B-4A24-B12A-DFE5149AADB9}" presName="diagram" presStyleCnt="0">
        <dgm:presLayoutVars>
          <dgm:chPref val="1"/>
          <dgm:dir/>
          <dgm:animOne val="branch"/>
          <dgm:animLvl val="lvl"/>
          <dgm:resizeHandles val="exact"/>
        </dgm:presLayoutVars>
      </dgm:prSet>
      <dgm:spPr/>
    </dgm:pt>
    <dgm:pt modelId="{FDD26B0B-0601-40A7-ACEC-17BE30031C6D}" type="pres">
      <dgm:prSet presAssocID="{A549B532-3A0B-4274-9347-E3834F06E200}" presName="root1" presStyleCnt="0"/>
      <dgm:spPr/>
    </dgm:pt>
    <dgm:pt modelId="{BABD95D4-26E9-4AE8-A299-D3803C3EC5EC}" type="pres">
      <dgm:prSet presAssocID="{A549B532-3A0B-4274-9347-E3834F06E200}" presName="LevelOneTextNode" presStyleLbl="node0" presStyleIdx="0" presStyleCnt="1">
        <dgm:presLayoutVars>
          <dgm:chPref val="3"/>
        </dgm:presLayoutVars>
      </dgm:prSet>
      <dgm:spPr/>
    </dgm:pt>
    <dgm:pt modelId="{7B506F94-A30A-497F-A79B-EDA3923DC024}" type="pres">
      <dgm:prSet presAssocID="{A549B532-3A0B-4274-9347-E3834F06E200}" presName="level2hierChild" presStyleCnt="0"/>
      <dgm:spPr/>
    </dgm:pt>
    <dgm:pt modelId="{412665B0-79BF-4C74-9C78-58325DCA2125}" type="pres">
      <dgm:prSet presAssocID="{DA47BC57-C62E-49A6-A391-5F0C5364B52C}" presName="conn2-1" presStyleLbl="parChTrans1D2" presStyleIdx="0" presStyleCnt="2"/>
      <dgm:spPr/>
    </dgm:pt>
    <dgm:pt modelId="{98495ABC-7570-457B-BAE7-AB83D7B779B6}" type="pres">
      <dgm:prSet presAssocID="{DA47BC57-C62E-49A6-A391-5F0C5364B52C}" presName="connTx" presStyleLbl="parChTrans1D2" presStyleIdx="0" presStyleCnt="2"/>
      <dgm:spPr/>
    </dgm:pt>
    <dgm:pt modelId="{22E05AFC-1102-4375-8365-FEBFDE5A240D}" type="pres">
      <dgm:prSet presAssocID="{C8718998-5637-41DE-A332-213636D0666A}" presName="root2" presStyleCnt="0"/>
      <dgm:spPr/>
    </dgm:pt>
    <dgm:pt modelId="{366C21DE-F407-44C3-BFAE-7A55CD22E9BA}" type="pres">
      <dgm:prSet presAssocID="{C8718998-5637-41DE-A332-213636D0666A}" presName="LevelTwoTextNode" presStyleLbl="node2" presStyleIdx="0" presStyleCnt="2">
        <dgm:presLayoutVars>
          <dgm:chPref val="3"/>
        </dgm:presLayoutVars>
      </dgm:prSet>
      <dgm:spPr/>
    </dgm:pt>
    <dgm:pt modelId="{A0EBF0A1-57B6-4CEB-874F-A8F0E8E1B5FF}" type="pres">
      <dgm:prSet presAssocID="{C8718998-5637-41DE-A332-213636D0666A}" presName="level3hierChild" presStyleCnt="0"/>
      <dgm:spPr/>
    </dgm:pt>
    <dgm:pt modelId="{DBEF58D1-55EA-4285-8352-3FAA2581A783}" type="pres">
      <dgm:prSet presAssocID="{412D4EA5-375F-4D0C-A75D-BD37D897CB70}" presName="conn2-1" presStyleLbl="parChTrans1D3" presStyleIdx="0" presStyleCnt="2"/>
      <dgm:spPr/>
    </dgm:pt>
    <dgm:pt modelId="{55CA13D6-1FA0-47B1-A78E-73418A1F45F7}" type="pres">
      <dgm:prSet presAssocID="{412D4EA5-375F-4D0C-A75D-BD37D897CB70}" presName="connTx" presStyleLbl="parChTrans1D3" presStyleIdx="0" presStyleCnt="2"/>
      <dgm:spPr/>
    </dgm:pt>
    <dgm:pt modelId="{6191911E-0BDC-4234-A334-093D2CBA86DB}" type="pres">
      <dgm:prSet presAssocID="{DB86F6AE-45AC-43B4-8E69-EA9433EA28B0}" presName="root2" presStyleCnt="0"/>
      <dgm:spPr/>
    </dgm:pt>
    <dgm:pt modelId="{DF27CF87-5E4D-4800-8E38-9F4255795683}" type="pres">
      <dgm:prSet presAssocID="{DB86F6AE-45AC-43B4-8E69-EA9433EA28B0}" presName="LevelTwoTextNode" presStyleLbl="node3" presStyleIdx="0" presStyleCnt="2">
        <dgm:presLayoutVars>
          <dgm:chPref val="3"/>
        </dgm:presLayoutVars>
      </dgm:prSet>
      <dgm:spPr/>
    </dgm:pt>
    <dgm:pt modelId="{96E33C7A-71B6-4095-ACAB-4B45EB510678}" type="pres">
      <dgm:prSet presAssocID="{DB86F6AE-45AC-43B4-8E69-EA9433EA28B0}" presName="level3hierChild" presStyleCnt="0"/>
      <dgm:spPr/>
    </dgm:pt>
    <dgm:pt modelId="{9F07B791-C0E8-4473-ACE1-3449893926F5}" type="pres">
      <dgm:prSet presAssocID="{206CD90C-95AA-4BAD-BC6D-1F61AA90BB04}" presName="conn2-1" presStyleLbl="parChTrans1D3" presStyleIdx="1" presStyleCnt="2"/>
      <dgm:spPr/>
    </dgm:pt>
    <dgm:pt modelId="{A0B56A57-22D1-4605-A8C4-6FED19A0B822}" type="pres">
      <dgm:prSet presAssocID="{206CD90C-95AA-4BAD-BC6D-1F61AA90BB04}" presName="connTx" presStyleLbl="parChTrans1D3" presStyleIdx="1" presStyleCnt="2"/>
      <dgm:spPr/>
    </dgm:pt>
    <dgm:pt modelId="{9E14C8F8-10FB-49C4-9A96-749801DEFB15}" type="pres">
      <dgm:prSet presAssocID="{288893C1-BDF8-4BA9-9FEF-250F591AF3D4}" presName="root2" presStyleCnt="0"/>
      <dgm:spPr/>
    </dgm:pt>
    <dgm:pt modelId="{17FB7E70-A4D5-4B3C-8BC1-C3E0FAA026F7}" type="pres">
      <dgm:prSet presAssocID="{288893C1-BDF8-4BA9-9FEF-250F591AF3D4}" presName="LevelTwoTextNode" presStyleLbl="node3" presStyleIdx="1" presStyleCnt="2">
        <dgm:presLayoutVars>
          <dgm:chPref val="3"/>
        </dgm:presLayoutVars>
      </dgm:prSet>
      <dgm:spPr/>
    </dgm:pt>
    <dgm:pt modelId="{9B40B4C5-0AAC-4815-A4DF-FED2A3A9A73C}" type="pres">
      <dgm:prSet presAssocID="{288893C1-BDF8-4BA9-9FEF-250F591AF3D4}" presName="level3hierChild" presStyleCnt="0"/>
      <dgm:spPr/>
    </dgm:pt>
    <dgm:pt modelId="{57C0FB7D-5F80-4CFA-84F8-59958C9A3E08}" type="pres">
      <dgm:prSet presAssocID="{CA1DC784-EC5B-415E-AAE5-32C8FABE709A}" presName="conn2-1" presStyleLbl="parChTrans1D4" presStyleIdx="0" presStyleCnt="2"/>
      <dgm:spPr/>
    </dgm:pt>
    <dgm:pt modelId="{9E05ABD5-E04B-438C-BCF9-F53E1172F32E}" type="pres">
      <dgm:prSet presAssocID="{CA1DC784-EC5B-415E-AAE5-32C8FABE709A}" presName="connTx" presStyleLbl="parChTrans1D4" presStyleIdx="0" presStyleCnt="2"/>
      <dgm:spPr/>
    </dgm:pt>
    <dgm:pt modelId="{D4DE201D-DA44-442C-ADC1-33B622136582}" type="pres">
      <dgm:prSet presAssocID="{D76FCD25-7150-4451-AEF8-9269B82A9A08}" presName="root2" presStyleCnt="0"/>
      <dgm:spPr/>
    </dgm:pt>
    <dgm:pt modelId="{FF453F26-9423-4F03-9536-C764184C96D4}" type="pres">
      <dgm:prSet presAssocID="{D76FCD25-7150-4451-AEF8-9269B82A9A08}" presName="LevelTwoTextNode" presStyleLbl="node4" presStyleIdx="0" presStyleCnt="2">
        <dgm:presLayoutVars>
          <dgm:chPref val="3"/>
        </dgm:presLayoutVars>
      </dgm:prSet>
      <dgm:spPr/>
    </dgm:pt>
    <dgm:pt modelId="{BC605F42-F5D0-442C-A668-3E1095D2A197}" type="pres">
      <dgm:prSet presAssocID="{D76FCD25-7150-4451-AEF8-9269B82A9A08}" presName="level3hierChild" presStyleCnt="0"/>
      <dgm:spPr/>
    </dgm:pt>
    <dgm:pt modelId="{1A259C58-17EA-4FE4-9C7E-5A2DCD3F00D7}" type="pres">
      <dgm:prSet presAssocID="{D4CE1B0F-D9B8-4880-AA39-0BCED44655E7}" presName="conn2-1" presStyleLbl="parChTrans1D4" presStyleIdx="1" presStyleCnt="2"/>
      <dgm:spPr/>
    </dgm:pt>
    <dgm:pt modelId="{40AFEEB8-60A5-46C9-ABFB-C1A494CA9833}" type="pres">
      <dgm:prSet presAssocID="{D4CE1B0F-D9B8-4880-AA39-0BCED44655E7}" presName="connTx" presStyleLbl="parChTrans1D4" presStyleIdx="1" presStyleCnt="2"/>
      <dgm:spPr/>
    </dgm:pt>
    <dgm:pt modelId="{5B7FD72C-F7F0-4729-8511-803017FA5614}" type="pres">
      <dgm:prSet presAssocID="{FA0BBD48-B2C9-4DE9-8A46-54BBA6794D3A}" presName="root2" presStyleCnt="0"/>
      <dgm:spPr/>
    </dgm:pt>
    <dgm:pt modelId="{61E4DC21-FCA8-4E5A-A085-1CE4BA4D8AB8}" type="pres">
      <dgm:prSet presAssocID="{FA0BBD48-B2C9-4DE9-8A46-54BBA6794D3A}" presName="LevelTwoTextNode" presStyleLbl="node4" presStyleIdx="1" presStyleCnt="2">
        <dgm:presLayoutVars>
          <dgm:chPref val="3"/>
        </dgm:presLayoutVars>
      </dgm:prSet>
      <dgm:spPr/>
    </dgm:pt>
    <dgm:pt modelId="{C6FB30BC-FCFB-430C-BDB6-48C644C81D70}" type="pres">
      <dgm:prSet presAssocID="{FA0BBD48-B2C9-4DE9-8A46-54BBA6794D3A}" presName="level3hierChild" presStyleCnt="0"/>
      <dgm:spPr/>
    </dgm:pt>
    <dgm:pt modelId="{BCD443BE-2D6C-458A-9114-0AA8C78B0B22}" type="pres">
      <dgm:prSet presAssocID="{55669098-1C30-4150-85A0-46BBF7270497}" presName="conn2-1" presStyleLbl="parChTrans1D2" presStyleIdx="1" presStyleCnt="2"/>
      <dgm:spPr/>
    </dgm:pt>
    <dgm:pt modelId="{B4C411E1-9729-4114-827A-24F82C5CB892}" type="pres">
      <dgm:prSet presAssocID="{55669098-1C30-4150-85A0-46BBF7270497}" presName="connTx" presStyleLbl="parChTrans1D2" presStyleIdx="1" presStyleCnt="2"/>
      <dgm:spPr/>
    </dgm:pt>
    <dgm:pt modelId="{B7B0CD67-BD14-4DC8-AD45-DCE327A2772B}" type="pres">
      <dgm:prSet presAssocID="{CCB4DD32-D0E3-4977-8DF3-9EAA4A0FE61B}" presName="root2" presStyleCnt="0"/>
      <dgm:spPr/>
    </dgm:pt>
    <dgm:pt modelId="{F22EB986-DBAB-40EA-8B28-BF5D3D4B4915}" type="pres">
      <dgm:prSet presAssocID="{CCB4DD32-D0E3-4977-8DF3-9EAA4A0FE61B}" presName="LevelTwoTextNode" presStyleLbl="node2" presStyleIdx="1" presStyleCnt="2">
        <dgm:presLayoutVars>
          <dgm:chPref val="3"/>
        </dgm:presLayoutVars>
      </dgm:prSet>
      <dgm:spPr/>
    </dgm:pt>
    <dgm:pt modelId="{830E6DC7-3D43-46D2-8243-73AD66129433}" type="pres">
      <dgm:prSet presAssocID="{CCB4DD32-D0E3-4977-8DF3-9EAA4A0FE61B}" presName="level3hierChild" presStyleCnt="0"/>
      <dgm:spPr/>
    </dgm:pt>
  </dgm:ptLst>
  <dgm:cxnLst>
    <dgm:cxn modelId="{9A8F5F06-B3B9-4DC2-AD39-A801E44380CB}" type="presOf" srcId="{DA47BC57-C62E-49A6-A391-5F0C5364B52C}" destId="{98495ABC-7570-457B-BAE7-AB83D7B779B6}" srcOrd="1" destOrd="0" presId="urn:microsoft.com/office/officeart/2005/8/layout/hierarchy2"/>
    <dgm:cxn modelId="{74038B16-F6E9-424A-A6FB-BEE6B8028E24}" srcId="{A549B532-3A0B-4274-9347-E3834F06E200}" destId="{CCB4DD32-D0E3-4977-8DF3-9EAA4A0FE61B}" srcOrd="1" destOrd="0" parTransId="{55669098-1C30-4150-85A0-46BBF7270497}" sibTransId="{ADD82E92-297D-41DF-BCA4-C7A853435ED9}"/>
    <dgm:cxn modelId="{83215320-1AB0-472A-B316-1CEC3974AE59}" type="presOf" srcId="{CA1DC784-EC5B-415E-AAE5-32C8FABE709A}" destId="{57C0FB7D-5F80-4CFA-84F8-59958C9A3E08}" srcOrd="0" destOrd="0" presId="urn:microsoft.com/office/officeart/2005/8/layout/hierarchy2"/>
    <dgm:cxn modelId="{FDAB9424-8912-4626-81CA-6066BDEC1B2C}" srcId="{7977CCC3-FD4B-4A24-B12A-DFE5149AADB9}" destId="{A549B532-3A0B-4274-9347-E3834F06E200}" srcOrd="0" destOrd="0" parTransId="{B1A6796C-2107-40FD-AEE6-64FD07F98C60}" sibTransId="{7C53B718-08E4-4D84-9CF2-39D9464F6AA9}"/>
    <dgm:cxn modelId="{CF47AB37-05B9-4C5D-BE7F-68F8DBF90D24}" srcId="{288893C1-BDF8-4BA9-9FEF-250F591AF3D4}" destId="{FA0BBD48-B2C9-4DE9-8A46-54BBA6794D3A}" srcOrd="1" destOrd="0" parTransId="{D4CE1B0F-D9B8-4880-AA39-0BCED44655E7}" sibTransId="{0B1F6D5C-3C85-4824-AD0F-C8F998CE5B56}"/>
    <dgm:cxn modelId="{D0A08839-E23B-4A74-A8E5-097AE331F931}" type="presOf" srcId="{D76FCD25-7150-4451-AEF8-9269B82A9A08}" destId="{FF453F26-9423-4F03-9536-C764184C96D4}" srcOrd="0" destOrd="0" presId="urn:microsoft.com/office/officeart/2005/8/layout/hierarchy2"/>
    <dgm:cxn modelId="{81854B3F-D819-4331-A8FE-E39398088463}" type="presOf" srcId="{DA47BC57-C62E-49A6-A391-5F0C5364B52C}" destId="{412665B0-79BF-4C74-9C78-58325DCA2125}" srcOrd="0" destOrd="0" presId="urn:microsoft.com/office/officeart/2005/8/layout/hierarchy2"/>
    <dgm:cxn modelId="{5D678A49-2917-4917-B1BF-9F0CB8FA5877}" type="presOf" srcId="{CCB4DD32-D0E3-4977-8DF3-9EAA4A0FE61B}" destId="{F22EB986-DBAB-40EA-8B28-BF5D3D4B4915}" srcOrd="0" destOrd="0" presId="urn:microsoft.com/office/officeart/2005/8/layout/hierarchy2"/>
    <dgm:cxn modelId="{C7D96C4A-9C29-4EE4-9CD8-376B5DDF1FC5}" type="presOf" srcId="{412D4EA5-375F-4D0C-A75D-BD37D897CB70}" destId="{55CA13D6-1FA0-47B1-A78E-73418A1F45F7}" srcOrd="1" destOrd="0" presId="urn:microsoft.com/office/officeart/2005/8/layout/hierarchy2"/>
    <dgm:cxn modelId="{6318194B-9456-453D-AFD6-675D0224C13C}" type="presOf" srcId="{7977CCC3-FD4B-4A24-B12A-DFE5149AADB9}" destId="{A4C01873-8996-4121-9AAC-064E0C54BE25}" srcOrd="0" destOrd="0" presId="urn:microsoft.com/office/officeart/2005/8/layout/hierarchy2"/>
    <dgm:cxn modelId="{33A02D5B-C84A-4EC7-9B3D-07AF81AA9F75}" type="presOf" srcId="{412D4EA5-375F-4D0C-A75D-BD37D897CB70}" destId="{DBEF58D1-55EA-4285-8352-3FAA2581A783}" srcOrd="0" destOrd="0" presId="urn:microsoft.com/office/officeart/2005/8/layout/hierarchy2"/>
    <dgm:cxn modelId="{FA8AFF5D-0DE4-45B0-BBCA-B06FF3B7F4D6}" type="presOf" srcId="{C8718998-5637-41DE-A332-213636D0666A}" destId="{366C21DE-F407-44C3-BFAE-7A55CD22E9BA}" srcOrd="0" destOrd="0" presId="urn:microsoft.com/office/officeart/2005/8/layout/hierarchy2"/>
    <dgm:cxn modelId="{CA3D105E-A5FA-43DE-83A0-0BB1448C565A}" srcId="{C8718998-5637-41DE-A332-213636D0666A}" destId="{288893C1-BDF8-4BA9-9FEF-250F591AF3D4}" srcOrd="1" destOrd="0" parTransId="{206CD90C-95AA-4BAD-BC6D-1F61AA90BB04}" sibTransId="{5B7D0FF7-A1C8-457F-A02D-465883982F93}"/>
    <dgm:cxn modelId="{6AEB266B-D74C-4E7A-BFD2-C0E643BC4DB2}" srcId="{C8718998-5637-41DE-A332-213636D0666A}" destId="{DB86F6AE-45AC-43B4-8E69-EA9433EA28B0}" srcOrd="0" destOrd="0" parTransId="{412D4EA5-375F-4D0C-A75D-BD37D897CB70}" sibTransId="{54EFA8A6-0C75-4D2A-97A2-2F95909106C5}"/>
    <dgm:cxn modelId="{667F666F-55AE-441D-B0A0-DA01EF637C9F}" type="presOf" srcId="{FA0BBD48-B2C9-4DE9-8A46-54BBA6794D3A}" destId="{61E4DC21-FCA8-4E5A-A085-1CE4BA4D8AB8}" srcOrd="0" destOrd="0" presId="urn:microsoft.com/office/officeart/2005/8/layout/hierarchy2"/>
    <dgm:cxn modelId="{9AAA8C82-E164-4811-8296-E218294CEBBA}" type="presOf" srcId="{55669098-1C30-4150-85A0-46BBF7270497}" destId="{B4C411E1-9729-4114-827A-24F82C5CB892}" srcOrd="1" destOrd="0" presId="urn:microsoft.com/office/officeart/2005/8/layout/hierarchy2"/>
    <dgm:cxn modelId="{2F6B868A-8864-450A-8A15-070B1067EAEB}" srcId="{A549B532-3A0B-4274-9347-E3834F06E200}" destId="{C8718998-5637-41DE-A332-213636D0666A}" srcOrd="0" destOrd="0" parTransId="{DA47BC57-C62E-49A6-A391-5F0C5364B52C}" sibTransId="{9C5896E3-E225-4BD2-9BF2-DF0CB97339AE}"/>
    <dgm:cxn modelId="{56FB2790-4D58-46FF-B4E5-BF54E34A9480}" type="presOf" srcId="{D4CE1B0F-D9B8-4880-AA39-0BCED44655E7}" destId="{40AFEEB8-60A5-46C9-ABFB-C1A494CA9833}" srcOrd="1" destOrd="0" presId="urn:microsoft.com/office/officeart/2005/8/layout/hierarchy2"/>
    <dgm:cxn modelId="{9C48289E-D3A4-4DA7-B4C1-C0EB1684C0D4}" type="presOf" srcId="{DB86F6AE-45AC-43B4-8E69-EA9433EA28B0}" destId="{DF27CF87-5E4D-4800-8E38-9F4255795683}" srcOrd="0" destOrd="0" presId="urn:microsoft.com/office/officeart/2005/8/layout/hierarchy2"/>
    <dgm:cxn modelId="{EC4B5BA1-0487-4DDA-B243-B4E9E06154A2}" type="presOf" srcId="{206CD90C-95AA-4BAD-BC6D-1F61AA90BB04}" destId="{9F07B791-C0E8-4473-ACE1-3449893926F5}" srcOrd="0" destOrd="0" presId="urn:microsoft.com/office/officeart/2005/8/layout/hierarchy2"/>
    <dgm:cxn modelId="{20CD48A2-D3AE-4AE1-8473-D21DB0B7FEAC}" type="presOf" srcId="{206CD90C-95AA-4BAD-BC6D-1F61AA90BB04}" destId="{A0B56A57-22D1-4605-A8C4-6FED19A0B822}" srcOrd="1" destOrd="0" presId="urn:microsoft.com/office/officeart/2005/8/layout/hierarchy2"/>
    <dgm:cxn modelId="{8012E9A2-6101-4CE1-9293-8005AC184ABF}" type="presOf" srcId="{288893C1-BDF8-4BA9-9FEF-250F591AF3D4}" destId="{17FB7E70-A4D5-4B3C-8BC1-C3E0FAA026F7}" srcOrd="0" destOrd="0" presId="urn:microsoft.com/office/officeart/2005/8/layout/hierarchy2"/>
    <dgm:cxn modelId="{EE0A4EBE-CA6D-49D9-B2D2-BCE56AC03C56}" type="presOf" srcId="{CA1DC784-EC5B-415E-AAE5-32C8FABE709A}" destId="{9E05ABD5-E04B-438C-BCF9-F53E1172F32E}" srcOrd="1" destOrd="0" presId="urn:microsoft.com/office/officeart/2005/8/layout/hierarchy2"/>
    <dgm:cxn modelId="{E7ED09D8-BD43-418B-867E-4701FD6762DD}" type="presOf" srcId="{A549B532-3A0B-4274-9347-E3834F06E200}" destId="{BABD95D4-26E9-4AE8-A299-D3803C3EC5EC}" srcOrd="0" destOrd="0" presId="urn:microsoft.com/office/officeart/2005/8/layout/hierarchy2"/>
    <dgm:cxn modelId="{E8E8BBDA-1060-4E38-A2C5-05059B9BB922}" type="presOf" srcId="{D4CE1B0F-D9B8-4880-AA39-0BCED44655E7}" destId="{1A259C58-17EA-4FE4-9C7E-5A2DCD3F00D7}" srcOrd="0" destOrd="0" presId="urn:microsoft.com/office/officeart/2005/8/layout/hierarchy2"/>
    <dgm:cxn modelId="{492E2FE1-7E9B-4578-9A53-AE94BB59E95D}" srcId="{288893C1-BDF8-4BA9-9FEF-250F591AF3D4}" destId="{D76FCD25-7150-4451-AEF8-9269B82A9A08}" srcOrd="0" destOrd="0" parTransId="{CA1DC784-EC5B-415E-AAE5-32C8FABE709A}" sibTransId="{2BDB8B09-4C5F-4564-BF77-FC110B7E5389}"/>
    <dgm:cxn modelId="{908E86EA-FF1D-4F01-ACAB-7D15FB8A3963}" type="presOf" srcId="{55669098-1C30-4150-85A0-46BBF7270497}" destId="{BCD443BE-2D6C-458A-9114-0AA8C78B0B22}" srcOrd="0" destOrd="0" presId="urn:microsoft.com/office/officeart/2005/8/layout/hierarchy2"/>
    <dgm:cxn modelId="{09097AA9-5527-41A2-AB99-2E7E5FEA4666}" type="presParOf" srcId="{A4C01873-8996-4121-9AAC-064E0C54BE25}" destId="{FDD26B0B-0601-40A7-ACEC-17BE30031C6D}" srcOrd="0" destOrd="0" presId="urn:microsoft.com/office/officeart/2005/8/layout/hierarchy2"/>
    <dgm:cxn modelId="{0B9B434F-CF6E-4E28-9EDF-0020AD52A3C9}" type="presParOf" srcId="{FDD26B0B-0601-40A7-ACEC-17BE30031C6D}" destId="{BABD95D4-26E9-4AE8-A299-D3803C3EC5EC}" srcOrd="0" destOrd="0" presId="urn:microsoft.com/office/officeart/2005/8/layout/hierarchy2"/>
    <dgm:cxn modelId="{28D92395-537C-4A04-8773-2712D7FEB072}" type="presParOf" srcId="{FDD26B0B-0601-40A7-ACEC-17BE30031C6D}" destId="{7B506F94-A30A-497F-A79B-EDA3923DC024}" srcOrd="1" destOrd="0" presId="urn:microsoft.com/office/officeart/2005/8/layout/hierarchy2"/>
    <dgm:cxn modelId="{E0AB35FB-CA50-4108-8DA2-F32B8D23F125}" type="presParOf" srcId="{7B506F94-A30A-497F-A79B-EDA3923DC024}" destId="{412665B0-79BF-4C74-9C78-58325DCA2125}" srcOrd="0" destOrd="0" presId="urn:microsoft.com/office/officeart/2005/8/layout/hierarchy2"/>
    <dgm:cxn modelId="{93CB2262-9F8D-4743-96F4-18DD5858A185}" type="presParOf" srcId="{412665B0-79BF-4C74-9C78-58325DCA2125}" destId="{98495ABC-7570-457B-BAE7-AB83D7B779B6}" srcOrd="0" destOrd="0" presId="urn:microsoft.com/office/officeart/2005/8/layout/hierarchy2"/>
    <dgm:cxn modelId="{C207E9EC-5C39-4AD4-8A13-6CB4BCB99FA5}" type="presParOf" srcId="{7B506F94-A30A-497F-A79B-EDA3923DC024}" destId="{22E05AFC-1102-4375-8365-FEBFDE5A240D}" srcOrd="1" destOrd="0" presId="urn:microsoft.com/office/officeart/2005/8/layout/hierarchy2"/>
    <dgm:cxn modelId="{396789BD-F3C7-49A5-89DF-406B5952B91E}" type="presParOf" srcId="{22E05AFC-1102-4375-8365-FEBFDE5A240D}" destId="{366C21DE-F407-44C3-BFAE-7A55CD22E9BA}" srcOrd="0" destOrd="0" presId="urn:microsoft.com/office/officeart/2005/8/layout/hierarchy2"/>
    <dgm:cxn modelId="{89A5022F-1225-4EDC-B484-430474F4D267}" type="presParOf" srcId="{22E05AFC-1102-4375-8365-FEBFDE5A240D}" destId="{A0EBF0A1-57B6-4CEB-874F-A8F0E8E1B5FF}" srcOrd="1" destOrd="0" presId="urn:microsoft.com/office/officeart/2005/8/layout/hierarchy2"/>
    <dgm:cxn modelId="{6FD256D5-5343-4FBC-ABB0-F59475C39D55}" type="presParOf" srcId="{A0EBF0A1-57B6-4CEB-874F-A8F0E8E1B5FF}" destId="{DBEF58D1-55EA-4285-8352-3FAA2581A783}" srcOrd="0" destOrd="0" presId="urn:microsoft.com/office/officeart/2005/8/layout/hierarchy2"/>
    <dgm:cxn modelId="{3F949A9F-5032-4CAD-95AC-BBCCA0D69A81}" type="presParOf" srcId="{DBEF58D1-55EA-4285-8352-3FAA2581A783}" destId="{55CA13D6-1FA0-47B1-A78E-73418A1F45F7}" srcOrd="0" destOrd="0" presId="urn:microsoft.com/office/officeart/2005/8/layout/hierarchy2"/>
    <dgm:cxn modelId="{AD4FFA82-2575-49FF-9C46-85C85AA47E30}" type="presParOf" srcId="{A0EBF0A1-57B6-4CEB-874F-A8F0E8E1B5FF}" destId="{6191911E-0BDC-4234-A334-093D2CBA86DB}" srcOrd="1" destOrd="0" presId="urn:microsoft.com/office/officeart/2005/8/layout/hierarchy2"/>
    <dgm:cxn modelId="{8866C452-D8EE-4C28-A9A6-A49A12A8B161}" type="presParOf" srcId="{6191911E-0BDC-4234-A334-093D2CBA86DB}" destId="{DF27CF87-5E4D-4800-8E38-9F4255795683}" srcOrd="0" destOrd="0" presId="urn:microsoft.com/office/officeart/2005/8/layout/hierarchy2"/>
    <dgm:cxn modelId="{2EF26205-F51A-4ABB-A84F-0C5AD108DF69}" type="presParOf" srcId="{6191911E-0BDC-4234-A334-093D2CBA86DB}" destId="{96E33C7A-71B6-4095-ACAB-4B45EB510678}" srcOrd="1" destOrd="0" presId="urn:microsoft.com/office/officeart/2005/8/layout/hierarchy2"/>
    <dgm:cxn modelId="{8794D471-9919-4520-9187-A5600FAB6290}" type="presParOf" srcId="{A0EBF0A1-57B6-4CEB-874F-A8F0E8E1B5FF}" destId="{9F07B791-C0E8-4473-ACE1-3449893926F5}" srcOrd="2" destOrd="0" presId="urn:microsoft.com/office/officeart/2005/8/layout/hierarchy2"/>
    <dgm:cxn modelId="{03D69249-4D3E-4140-97F3-C8A1AC7E3501}" type="presParOf" srcId="{9F07B791-C0E8-4473-ACE1-3449893926F5}" destId="{A0B56A57-22D1-4605-A8C4-6FED19A0B822}" srcOrd="0" destOrd="0" presId="urn:microsoft.com/office/officeart/2005/8/layout/hierarchy2"/>
    <dgm:cxn modelId="{7376FB0F-E240-45CF-8D48-54B9A252E7B9}" type="presParOf" srcId="{A0EBF0A1-57B6-4CEB-874F-A8F0E8E1B5FF}" destId="{9E14C8F8-10FB-49C4-9A96-749801DEFB15}" srcOrd="3" destOrd="0" presId="urn:microsoft.com/office/officeart/2005/8/layout/hierarchy2"/>
    <dgm:cxn modelId="{00A18C02-22C9-4AB6-B98C-049B25F7246A}" type="presParOf" srcId="{9E14C8F8-10FB-49C4-9A96-749801DEFB15}" destId="{17FB7E70-A4D5-4B3C-8BC1-C3E0FAA026F7}" srcOrd="0" destOrd="0" presId="urn:microsoft.com/office/officeart/2005/8/layout/hierarchy2"/>
    <dgm:cxn modelId="{1FEA2E26-3E7D-4F6B-B219-9C046F41656E}" type="presParOf" srcId="{9E14C8F8-10FB-49C4-9A96-749801DEFB15}" destId="{9B40B4C5-0AAC-4815-A4DF-FED2A3A9A73C}" srcOrd="1" destOrd="0" presId="urn:microsoft.com/office/officeart/2005/8/layout/hierarchy2"/>
    <dgm:cxn modelId="{516CB3B3-1979-437E-A87F-7F9638EA504A}" type="presParOf" srcId="{9B40B4C5-0AAC-4815-A4DF-FED2A3A9A73C}" destId="{57C0FB7D-5F80-4CFA-84F8-59958C9A3E08}" srcOrd="0" destOrd="0" presId="urn:microsoft.com/office/officeart/2005/8/layout/hierarchy2"/>
    <dgm:cxn modelId="{DA171095-2786-4758-BF35-2A5D6B7B1AC0}" type="presParOf" srcId="{57C0FB7D-5F80-4CFA-84F8-59958C9A3E08}" destId="{9E05ABD5-E04B-438C-BCF9-F53E1172F32E}" srcOrd="0" destOrd="0" presId="urn:microsoft.com/office/officeart/2005/8/layout/hierarchy2"/>
    <dgm:cxn modelId="{B2A1823F-5461-4461-96A0-AE1178D535BF}" type="presParOf" srcId="{9B40B4C5-0AAC-4815-A4DF-FED2A3A9A73C}" destId="{D4DE201D-DA44-442C-ADC1-33B622136582}" srcOrd="1" destOrd="0" presId="urn:microsoft.com/office/officeart/2005/8/layout/hierarchy2"/>
    <dgm:cxn modelId="{21DDB68E-05A3-4B0C-891F-A0D3469B2EA4}" type="presParOf" srcId="{D4DE201D-DA44-442C-ADC1-33B622136582}" destId="{FF453F26-9423-4F03-9536-C764184C96D4}" srcOrd="0" destOrd="0" presId="urn:microsoft.com/office/officeart/2005/8/layout/hierarchy2"/>
    <dgm:cxn modelId="{80862617-68FC-4A2B-8876-CB9C622B289D}" type="presParOf" srcId="{D4DE201D-DA44-442C-ADC1-33B622136582}" destId="{BC605F42-F5D0-442C-A668-3E1095D2A197}" srcOrd="1" destOrd="0" presId="urn:microsoft.com/office/officeart/2005/8/layout/hierarchy2"/>
    <dgm:cxn modelId="{F4E03568-7C5A-4CD1-98C2-EE6022CA0D1A}" type="presParOf" srcId="{9B40B4C5-0AAC-4815-A4DF-FED2A3A9A73C}" destId="{1A259C58-17EA-4FE4-9C7E-5A2DCD3F00D7}" srcOrd="2" destOrd="0" presId="urn:microsoft.com/office/officeart/2005/8/layout/hierarchy2"/>
    <dgm:cxn modelId="{63F5768D-6C6B-4810-BB2C-D30619365312}" type="presParOf" srcId="{1A259C58-17EA-4FE4-9C7E-5A2DCD3F00D7}" destId="{40AFEEB8-60A5-46C9-ABFB-C1A494CA9833}" srcOrd="0" destOrd="0" presId="urn:microsoft.com/office/officeart/2005/8/layout/hierarchy2"/>
    <dgm:cxn modelId="{C7ABD7D2-C2B5-4FE2-8BE8-EE60182E62A9}" type="presParOf" srcId="{9B40B4C5-0AAC-4815-A4DF-FED2A3A9A73C}" destId="{5B7FD72C-F7F0-4729-8511-803017FA5614}" srcOrd="3" destOrd="0" presId="urn:microsoft.com/office/officeart/2005/8/layout/hierarchy2"/>
    <dgm:cxn modelId="{A7AEAAFD-18C8-467C-A653-2FD577261474}" type="presParOf" srcId="{5B7FD72C-F7F0-4729-8511-803017FA5614}" destId="{61E4DC21-FCA8-4E5A-A085-1CE4BA4D8AB8}" srcOrd="0" destOrd="0" presId="urn:microsoft.com/office/officeart/2005/8/layout/hierarchy2"/>
    <dgm:cxn modelId="{9C464156-727E-4681-821A-93C0727C56B6}" type="presParOf" srcId="{5B7FD72C-F7F0-4729-8511-803017FA5614}" destId="{C6FB30BC-FCFB-430C-BDB6-48C644C81D70}" srcOrd="1" destOrd="0" presId="urn:microsoft.com/office/officeart/2005/8/layout/hierarchy2"/>
    <dgm:cxn modelId="{5C807B08-B0C6-4C2F-8B7F-900B84A85264}" type="presParOf" srcId="{7B506F94-A30A-497F-A79B-EDA3923DC024}" destId="{BCD443BE-2D6C-458A-9114-0AA8C78B0B22}" srcOrd="2" destOrd="0" presId="urn:microsoft.com/office/officeart/2005/8/layout/hierarchy2"/>
    <dgm:cxn modelId="{443B660D-F0DF-4525-BB84-F677A60DE9E8}" type="presParOf" srcId="{BCD443BE-2D6C-458A-9114-0AA8C78B0B22}" destId="{B4C411E1-9729-4114-827A-24F82C5CB892}" srcOrd="0" destOrd="0" presId="urn:microsoft.com/office/officeart/2005/8/layout/hierarchy2"/>
    <dgm:cxn modelId="{FC5DC695-1050-4D1E-8EDD-D8BBF856508A}" type="presParOf" srcId="{7B506F94-A30A-497F-A79B-EDA3923DC024}" destId="{B7B0CD67-BD14-4DC8-AD45-DCE327A2772B}" srcOrd="3" destOrd="0" presId="urn:microsoft.com/office/officeart/2005/8/layout/hierarchy2"/>
    <dgm:cxn modelId="{5745B214-0D91-4145-A9B7-276019137BC3}" type="presParOf" srcId="{B7B0CD67-BD14-4DC8-AD45-DCE327A2772B}" destId="{F22EB986-DBAB-40EA-8B28-BF5D3D4B4915}" srcOrd="0" destOrd="0" presId="urn:microsoft.com/office/officeart/2005/8/layout/hierarchy2"/>
    <dgm:cxn modelId="{762A8134-6065-453D-A883-6C2E27335069}" type="presParOf" srcId="{B7B0CD67-BD14-4DC8-AD45-DCE327A2772B}" destId="{830E6DC7-3D43-46D2-8243-73AD66129433}"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2802CF-96D1-4335-AD20-EC0159FC7B3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494FADD-AC99-46AD-AEA5-FD2A4709F0F6}">
      <dgm:prSet phldr="0"/>
      <dgm:spPr/>
      <dgm:t>
        <a:bodyPr/>
        <a:lstStyle/>
        <a:p>
          <a:pPr algn="l" rtl="0"/>
          <a:r>
            <a:rPr lang="en-US"/>
            <a:t>Relates back to question</a:t>
          </a:r>
          <a:endParaRPr lang="en-US">
            <a:latin typeface="Times New Roman"/>
          </a:endParaRPr>
        </a:p>
      </dgm:t>
    </dgm:pt>
    <dgm:pt modelId="{0BB9B635-B890-4C0A-8649-9A94B52A60B5}" type="parTrans" cxnId="{BA0485FB-BE04-460F-808E-3B392B9A0B76}">
      <dgm:prSet/>
      <dgm:spPr/>
    </dgm:pt>
    <dgm:pt modelId="{8ACCDF19-8472-44BA-B994-7ABF06F2D1CA}" type="sibTrans" cxnId="{BA0485FB-BE04-460F-808E-3B392B9A0B76}">
      <dgm:prSet/>
      <dgm:spPr/>
    </dgm:pt>
    <dgm:pt modelId="{80E21794-BD83-47A6-999D-2CFB47A69EFC}">
      <dgm:prSet phldr="0"/>
      <dgm:spPr/>
      <dgm:t>
        <a:bodyPr/>
        <a:lstStyle/>
        <a:p>
          <a:pPr algn="l"/>
          <a:r>
            <a:rPr lang="en-US"/>
            <a:t>Gives recommendation upfront</a:t>
          </a:r>
        </a:p>
      </dgm:t>
    </dgm:pt>
    <dgm:pt modelId="{73E862EA-93CE-4FA6-8B2F-BB4C6163B8C3}" type="parTrans" cxnId="{2A04946D-E6B1-4111-B0DA-5151BAB9A989}">
      <dgm:prSet/>
      <dgm:spPr/>
    </dgm:pt>
    <dgm:pt modelId="{9F619765-3D9E-4B8B-B696-6BB043FE8ECB}" type="sibTrans" cxnId="{2A04946D-E6B1-4111-B0DA-5151BAB9A989}">
      <dgm:prSet/>
      <dgm:spPr/>
    </dgm:pt>
    <dgm:pt modelId="{99EF2364-83CF-44CA-A2BF-B9EFFAB3BB7F}">
      <dgm:prSet phldr="0"/>
      <dgm:spPr/>
      <dgm:t>
        <a:bodyPr/>
        <a:lstStyle/>
        <a:p>
          <a:pPr algn="l"/>
          <a:r>
            <a:rPr lang="en-US"/>
            <a:t>Quantifies recommendation</a:t>
          </a:r>
        </a:p>
      </dgm:t>
    </dgm:pt>
    <dgm:pt modelId="{60B2D81D-24EC-4721-ADA0-B09D98E504C6}" type="parTrans" cxnId="{45A60457-A7C5-40DA-9997-531EBA85C988}">
      <dgm:prSet/>
      <dgm:spPr/>
    </dgm:pt>
    <dgm:pt modelId="{8515F1BE-F03A-403D-97E1-B0E82B1FEDF2}" type="sibTrans" cxnId="{45A60457-A7C5-40DA-9997-531EBA85C988}">
      <dgm:prSet/>
      <dgm:spPr/>
    </dgm:pt>
    <dgm:pt modelId="{A545A7CC-0992-49B2-8D63-22CB6152A967}">
      <dgm:prSet phldr="0"/>
      <dgm:spPr/>
      <dgm:t>
        <a:bodyPr/>
        <a:lstStyle/>
        <a:p>
          <a:pPr algn="l"/>
          <a:r>
            <a:rPr lang="en-US"/>
            <a:t>Highlights next steps and risks</a:t>
          </a:r>
        </a:p>
      </dgm:t>
    </dgm:pt>
    <dgm:pt modelId="{8E0783CD-92D1-49C1-ADB0-0A22363AB51D}" type="parTrans" cxnId="{61BE34AD-BC49-4AEE-970F-B8138D6BF88F}">
      <dgm:prSet/>
      <dgm:spPr/>
    </dgm:pt>
    <dgm:pt modelId="{EBF78F7C-4485-4A46-AA71-806EA7747E59}" type="sibTrans" cxnId="{61BE34AD-BC49-4AEE-970F-B8138D6BF88F}">
      <dgm:prSet/>
      <dgm:spPr/>
    </dgm:pt>
    <dgm:pt modelId="{3F95973F-B635-4604-ACA4-378046ED98E1}" type="pres">
      <dgm:prSet presAssocID="{922802CF-96D1-4335-AD20-EC0159FC7B33}" presName="diagram" presStyleCnt="0">
        <dgm:presLayoutVars>
          <dgm:dir/>
          <dgm:resizeHandles val="exact"/>
        </dgm:presLayoutVars>
      </dgm:prSet>
      <dgm:spPr/>
    </dgm:pt>
    <dgm:pt modelId="{3F93F6C0-D13B-4F60-B43B-7478FDA2732D}" type="pres">
      <dgm:prSet presAssocID="{E494FADD-AC99-46AD-AEA5-FD2A4709F0F6}" presName="node" presStyleLbl="node1" presStyleIdx="0" presStyleCnt="4">
        <dgm:presLayoutVars>
          <dgm:bulletEnabled val="1"/>
        </dgm:presLayoutVars>
      </dgm:prSet>
      <dgm:spPr/>
    </dgm:pt>
    <dgm:pt modelId="{F2E99C33-F0AF-4CE5-A712-87D3BCEC538E}" type="pres">
      <dgm:prSet presAssocID="{8ACCDF19-8472-44BA-B994-7ABF06F2D1CA}" presName="sibTrans" presStyleCnt="0"/>
      <dgm:spPr/>
    </dgm:pt>
    <dgm:pt modelId="{85E07AD4-9268-4C4F-B264-E2C58E42BB98}" type="pres">
      <dgm:prSet presAssocID="{80E21794-BD83-47A6-999D-2CFB47A69EFC}" presName="node" presStyleLbl="node1" presStyleIdx="1" presStyleCnt="4">
        <dgm:presLayoutVars>
          <dgm:bulletEnabled val="1"/>
        </dgm:presLayoutVars>
      </dgm:prSet>
      <dgm:spPr/>
    </dgm:pt>
    <dgm:pt modelId="{EFEB8B76-654E-41EE-B37C-C0723C2EBC1C}" type="pres">
      <dgm:prSet presAssocID="{9F619765-3D9E-4B8B-B696-6BB043FE8ECB}" presName="sibTrans" presStyleCnt="0"/>
      <dgm:spPr/>
    </dgm:pt>
    <dgm:pt modelId="{E2FD9161-9B5E-478A-88CE-5BF42AE63DB0}" type="pres">
      <dgm:prSet presAssocID="{99EF2364-83CF-44CA-A2BF-B9EFFAB3BB7F}" presName="node" presStyleLbl="node1" presStyleIdx="2" presStyleCnt="4">
        <dgm:presLayoutVars>
          <dgm:bulletEnabled val="1"/>
        </dgm:presLayoutVars>
      </dgm:prSet>
      <dgm:spPr/>
    </dgm:pt>
    <dgm:pt modelId="{1A13BE54-5E49-4D84-80B5-DBDEF6DCE106}" type="pres">
      <dgm:prSet presAssocID="{8515F1BE-F03A-403D-97E1-B0E82B1FEDF2}" presName="sibTrans" presStyleCnt="0"/>
      <dgm:spPr/>
    </dgm:pt>
    <dgm:pt modelId="{997F0C16-67F8-4974-8729-76333CE7FBFF}" type="pres">
      <dgm:prSet presAssocID="{A545A7CC-0992-49B2-8D63-22CB6152A967}" presName="node" presStyleLbl="node1" presStyleIdx="3" presStyleCnt="4">
        <dgm:presLayoutVars>
          <dgm:bulletEnabled val="1"/>
        </dgm:presLayoutVars>
      </dgm:prSet>
      <dgm:spPr/>
    </dgm:pt>
  </dgm:ptLst>
  <dgm:cxnLst>
    <dgm:cxn modelId="{2521AF4F-EBFD-4B0E-8177-3124C668686B}" type="presOf" srcId="{E494FADD-AC99-46AD-AEA5-FD2A4709F0F6}" destId="{3F93F6C0-D13B-4F60-B43B-7478FDA2732D}" srcOrd="0" destOrd="0" presId="urn:microsoft.com/office/officeart/2005/8/layout/default"/>
    <dgm:cxn modelId="{45A60457-A7C5-40DA-9997-531EBA85C988}" srcId="{922802CF-96D1-4335-AD20-EC0159FC7B33}" destId="{99EF2364-83CF-44CA-A2BF-B9EFFAB3BB7F}" srcOrd="2" destOrd="0" parTransId="{60B2D81D-24EC-4721-ADA0-B09D98E504C6}" sibTransId="{8515F1BE-F03A-403D-97E1-B0E82B1FEDF2}"/>
    <dgm:cxn modelId="{6309735F-E70D-4FF3-8D98-DDE1B6E81BEF}" type="presOf" srcId="{80E21794-BD83-47A6-999D-2CFB47A69EFC}" destId="{85E07AD4-9268-4C4F-B264-E2C58E42BB98}" srcOrd="0" destOrd="0" presId="urn:microsoft.com/office/officeart/2005/8/layout/default"/>
    <dgm:cxn modelId="{2A04946D-E6B1-4111-B0DA-5151BAB9A989}" srcId="{922802CF-96D1-4335-AD20-EC0159FC7B33}" destId="{80E21794-BD83-47A6-999D-2CFB47A69EFC}" srcOrd="1" destOrd="0" parTransId="{73E862EA-93CE-4FA6-8B2F-BB4C6163B8C3}" sibTransId="{9F619765-3D9E-4B8B-B696-6BB043FE8ECB}"/>
    <dgm:cxn modelId="{61BE34AD-BC49-4AEE-970F-B8138D6BF88F}" srcId="{922802CF-96D1-4335-AD20-EC0159FC7B33}" destId="{A545A7CC-0992-49B2-8D63-22CB6152A967}" srcOrd="3" destOrd="0" parTransId="{8E0783CD-92D1-49C1-ADB0-0A22363AB51D}" sibTransId="{EBF78F7C-4485-4A46-AA71-806EA7747E59}"/>
    <dgm:cxn modelId="{08EBD0C0-3DE3-45AD-864B-D9E2D02E67AB}" type="presOf" srcId="{A545A7CC-0992-49B2-8D63-22CB6152A967}" destId="{997F0C16-67F8-4974-8729-76333CE7FBFF}" srcOrd="0" destOrd="0" presId="urn:microsoft.com/office/officeart/2005/8/layout/default"/>
    <dgm:cxn modelId="{C7A377ED-60A0-4E0E-90A3-D3FD97AE3D3D}" type="presOf" srcId="{99EF2364-83CF-44CA-A2BF-B9EFFAB3BB7F}" destId="{E2FD9161-9B5E-478A-88CE-5BF42AE63DB0}" srcOrd="0" destOrd="0" presId="urn:microsoft.com/office/officeart/2005/8/layout/default"/>
    <dgm:cxn modelId="{BA0485FB-BE04-460F-808E-3B392B9A0B76}" srcId="{922802CF-96D1-4335-AD20-EC0159FC7B33}" destId="{E494FADD-AC99-46AD-AEA5-FD2A4709F0F6}" srcOrd="0" destOrd="0" parTransId="{0BB9B635-B890-4C0A-8649-9A94B52A60B5}" sibTransId="{8ACCDF19-8472-44BA-B994-7ABF06F2D1CA}"/>
    <dgm:cxn modelId="{C9558EFE-7D98-4799-A2E4-CE0F47BA63D9}" type="presOf" srcId="{922802CF-96D1-4335-AD20-EC0159FC7B33}" destId="{3F95973F-B635-4604-ACA4-378046ED98E1}" srcOrd="0" destOrd="0" presId="urn:microsoft.com/office/officeart/2005/8/layout/default"/>
    <dgm:cxn modelId="{8DC2DA3E-2A91-4CBD-8CDF-B684FC667834}" type="presParOf" srcId="{3F95973F-B635-4604-ACA4-378046ED98E1}" destId="{3F93F6C0-D13B-4F60-B43B-7478FDA2732D}" srcOrd="0" destOrd="0" presId="urn:microsoft.com/office/officeart/2005/8/layout/default"/>
    <dgm:cxn modelId="{35B6777A-9571-42B0-8604-9F0CD3ED1634}" type="presParOf" srcId="{3F95973F-B635-4604-ACA4-378046ED98E1}" destId="{F2E99C33-F0AF-4CE5-A712-87D3BCEC538E}" srcOrd="1" destOrd="0" presId="urn:microsoft.com/office/officeart/2005/8/layout/default"/>
    <dgm:cxn modelId="{2E26B67E-9AC9-467B-A614-6E4AE9FE8D6A}" type="presParOf" srcId="{3F95973F-B635-4604-ACA4-378046ED98E1}" destId="{85E07AD4-9268-4C4F-B264-E2C58E42BB98}" srcOrd="2" destOrd="0" presId="urn:microsoft.com/office/officeart/2005/8/layout/default"/>
    <dgm:cxn modelId="{A6684264-0977-4945-89BC-84A544EDC89B}" type="presParOf" srcId="{3F95973F-B635-4604-ACA4-378046ED98E1}" destId="{EFEB8B76-654E-41EE-B37C-C0723C2EBC1C}" srcOrd="3" destOrd="0" presId="urn:microsoft.com/office/officeart/2005/8/layout/default"/>
    <dgm:cxn modelId="{14BA5268-C446-49B3-BB21-FA62B6E5776A}" type="presParOf" srcId="{3F95973F-B635-4604-ACA4-378046ED98E1}" destId="{E2FD9161-9B5E-478A-88CE-5BF42AE63DB0}" srcOrd="4" destOrd="0" presId="urn:microsoft.com/office/officeart/2005/8/layout/default"/>
    <dgm:cxn modelId="{5F9AEA5D-3262-4907-A871-7D6138D28E63}" type="presParOf" srcId="{3F95973F-B635-4604-ACA4-378046ED98E1}" destId="{1A13BE54-5E49-4D84-80B5-DBDEF6DCE106}" srcOrd="5" destOrd="0" presId="urn:microsoft.com/office/officeart/2005/8/layout/default"/>
    <dgm:cxn modelId="{876E1CB0-5DCA-4104-BACE-A97161945FF8}" type="presParOf" srcId="{3F95973F-B635-4604-ACA4-378046ED98E1}" destId="{997F0C16-67F8-4974-8729-76333CE7FBFF}"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E27634-C2D7-4120-96AA-B1B7C7A765C8}">
      <dsp:nvSpPr>
        <dsp:cNvPr id="0" name=""/>
        <dsp:cNvSpPr/>
      </dsp:nvSpPr>
      <dsp:spPr>
        <a:xfrm>
          <a:off x="0" y="65512"/>
          <a:ext cx="3374572" cy="842400"/>
        </a:xfrm>
        <a:prstGeom prst="roundRect">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a:latin typeface="Gill Sans Nova Light" panose="020F0302020204030204" pitchFamily="34" charset="0"/>
              <a:cs typeface="Gill Sans Nova Light" panose="020F0302020204030204" pitchFamily="34" charset="0"/>
            </a:rPr>
            <a:t> Estimate the demand for yoga classes in the US.</a:t>
          </a:r>
        </a:p>
      </dsp:txBody>
      <dsp:txXfrm>
        <a:off x="41123" y="106635"/>
        <a:ext cx="3292326" cy="760154"/>
      </dsp:txXfrm>
    </dsp:sp>
    <dsp:sp modelId="{0EF9949E-3647-4F57-90A9-EA8970E5D79E}">
      <dsp:nvSpPr>
        <dsp:cNvPr id="0" name=""/>
        <dsp:cNvSpPr/>
      </dsp:nvSpPr>
      <dsp:spPr>
        <a:xfrm>
          <a:off x="0" y="965513"/>
          <a:ext cx="3374572" cy="842400"/>
        </a:xfrm>
        <a:prstGeom prst="roundRect">
          <a:avLst/>
        </a:prstGeom>
        <a:solidFill>
          <a:schemeClr val="accent2">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a:latin typeface="Gill Sans Nova Light" panose="020F0302020204030204" pitchFamily="34" charset="0"/>
              <a:cs typeface="Gill Sans Nova Light" panose="020F0302020204030204" pitchFamily="34" charset="0"/>
            </a:rPr>
            <a:t>How many tennis balls could fit in this room?</a:t>
          </a:r>
        </a:p>
      </dsp:txBody>
      <dsp:txXfrm>
        <a:off x="41123" y="1006636"/>
        <a:ext cx="3292326" cy="760154"/>
      </dsp:txXfrm>
    </dsp:sp>
    <dsp:sp modelId="{1C80049C-6134-4B4A-A4DA-E4ABD835DA9C}">
      <dsp:nvSpPr>
        <dsp:cNvPr id="0" name=""/>
        <dsp:cNvSpPr/>
      </dsp:nvSpPr>
      <dsp:spPr>
        <a:xfrm>
          <a:off x="0" y="1865513"/>
          <a:ext cx="3374572" cy="842400"/>
        </a:xfrm>
        <a:prstGeom prst="roundRect">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a:latin typeface="Gill Sans Nova Light" panose="020F0302020204030204" pitchFamily="34" charset="0"/>
              <a:cs typeface="Gill Sans Nova Light" panose="020F0302020204030204" pitchFamily="34" charset="0"/>
            </a:rPr>
            <a:t>How many Starbucks stores are there on Manhattan?</a:t>
          </a:r>
        </a:p>
      </dsp:txBody>
      <dsp:txXfrm>
        <a:off x="41123" y="1906636"/>
        <a:ext cx="3292326" cy="7601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F3DF4E-FBB2-4408-8547-1428BB118AE1}">
      <dsp:nvSpPr>
        <dsp:cNvPr id="0" name=""/>
        <dsp:cNvSpPr/>
      </dsp:nvSpPr>
      <dsp:spPr>
        <a:xfrm>
          <a:off x="0" y="31557"/>
          <a:ext cx="5316715" cy="655200"/>
        </a:xfrm>
        <a:prstGeom prst="roundRect">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a:latin typeface="Gill Sans Nova Light" panose="020F0302020204030204" pitchFamily="34" charset="0"/>
              <a:cs typeface="Gill Sans Nova Light" panose="020F0302020204030204" pitchFamily="34" charset="0"/>
            </a:rPr>
            <a:t>1. Ask clarifying questions</a:t>
          </a:r>
        </a:p>
      </dsp:txBody>
      <dsp:txXfrm>
        <a:off x="31984" y="63541"/>
        <a:ext cx="5252747" cy="591232"/>
      </dsp:txXfrm>
    </dsp:sp>
    <dsp:sp modelId="{45F891F9-2F51-4F03-A615-7CEE21766028}">
      <dsp:nvSpPr>
        <dsp:cNvPr id="0" name=""/>
        <dsp:cNvSpPr/>
      </dsp:nvSpPr>
      <dsp:spPr>
        <a:xfrm>
          <a:off x="0" y="787557"/>
          <a:ext cx="5316715" cy="655200"/>
        </a:xfrm>
        <a:prstGeom prst="roundRect">
          <a:avLst/>
        </a:prstGeom>
        <a:solidFill>
          <a:schemeClr val="accent2">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a:latin typeface="Gill Sans Nova Light" panose="020F0302020204030204" pitchFamily="34" charset="0"/>
              <a:cs typeface="Gill Sans Nova Light" panose="020F0302020204030204" pitchFamily="34" charset="0"/>
            </a:rPr>
            <a:t>2. Break down pieces</a:t>
          </a:r>
        </a:p>
      </dsp:txBody>
      <dsp:txXfrm>
        <a:off x="31984" y="819541"/>
        <a:ext cx="5252747" cy="591232"/>
      </dsp:txXfrm>
    </dsp:sp>
    <dsp:sp modelId="{1EA80BF3-5804-4FD1-8BE4-6FA0880B023D}">
      <dsp:nvSpPr>
        <dsp:cNvPr id="0" name=""/>
        <dsp:cNvSpPr/>
      </dsp:nvSpPr>
      <dsp:spPr>
        <a:xfrm>
          <a:off x="0" y="1543557"/>
          <a:ext cx="5316715" cy="655200"/>
        </a:xfrm>
        <a:prstGeom prst="roundRect">
          <a:avLst/>
        </a:prstGeom>
        <a:solidFill>
          <a:schemeClr val="accent2">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a:latin typeface="Gill Sans Nova Light" panose="020F0302020204030204" pitchFamily="34" charset="0"/>
              <a:cs typeface="Gill Sans Nova Light" panose="020F0302020204030204" pitchFamily="34" charset="0"/>
            </a:rPr>
            <a:t>3. Make calculated assumptions</a:t>
          </a:r>
        </a:p>
      </dsp:txBody>
      <dsp:txXfrm>
        <a:off x="31984" y="1575541"/>
        <a:ext cx="5252747" cy="591232"/>
      </dsp:txXfrm>
    </dsp:sp>
    <dsp:sp modelId="{C511336D-11D0-4CBB-A36A-E28E2A494E1B}">
      <dsp:nvSpPr>
        <dsp:cNvPr id="0" name=""/>
        <dsp:cNvSpPr/>
      </dsp:nvSpPr>
      <dsp:spPr>
        <a:xfrm>
          <a:off x="0" y="2299557"/>
          <a:ext cx="5316715" cy="655200"/>
        </a:xfrm>
        <a:prstGeom prst="roundRect">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a:latin typeface="Gill Sans Nova Light" panose="020F0302020204030204" pitchFamily="34" charset="0"/>
              <a:cs typeface="Gill Sans Nova Light" panose="020F0302020204030204" pitchFamily="34" charset="0"/>
            </a:rPr>
            <a:t>4. Estimate and consolidate</a:t>
          </a:r>
        </a:p>
      </dsp:txBody>
      <dsp:txXfrm>
        <a:off x="31984" y="2331541"/>
        <a:ext cx="5252747" cy="5912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BD95D4-26E9-4AE8-A299-D3803C3EC5EC}">
      <dsp:nvSpPr>
        <dsp:cNvPr id="0" name=""/>
        <dsp:cNvSpPr/>
      </dsp:nvSpPr>
      <dsp:spPr>
        <a:xfrm>
          <a:off x="4109" y="2236481"/>
          <a:ext cx="1587797" cy="79389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Gill Sans Nova Light" panose="020F0302020204030204" pitchFamily="34" charset="0"/>
              <a:cs typeface="Gill Sans Nova Light" panose="020F0302020204030204" pitchFamily="34" charset="0"/>
            </a:rPr>
            <a:t>Coffee Market Size</a:t>
          </a:r>
        </a:p>
      </dsp:txBody>
      <dsp:txXfrm>
        <a:off x="27361" y="2259733"/>
        <a:ext cx="1541293" cy="747394"/>
      </dsp:txXfrm>
    </dsp:sp>
    <dsp:sp modelId="{412665B0-79BF-4C74-9C78-58325DCA2125}">
      <dsp:nvSpPr>
        <dsp:cNvPr id="0" name=""/>
        <dsp:cNvSpPr/>
      </dsp:nvSpPr>
      <dsp:spPr>
        <a:xfrm rot="19457599">
          <a:off x="1518391" y="2390331"/>
          <a:ext cx="782151" cy="29707"/>
        </a:xfrm>
        <a:custGeom>
          <a:avLst/>
          <a:gdLst/>
          <a:ahLst/>
          <a:cxnLst/>
          <a:rect l="0" t="0" r="0" b="0"/>
          <a:pathLst>
            <a:path>
              <a:moveTo>
                <a:pt x="0" y="14853"/>
              </a:moveTo>
              <a:lnTo>
                <a:pt x="782151" y="14853"/>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89913" y="2385631"/>
        <a:ext cx="39107" cy="39107"/>
      </dsp:txXfrm>
    </dsp:sp>
    <dsp:sp modelId="{366C21DE-F407-44C3-BFAE-7A55CD22E9BA}">
      <dsp:nvSpPr>
        <dsp:cNvPr id="0" name=""/>
        <dsp:cNvSpPr/>
      </dsp:nvSpPr>
      <dsp:spPr>
        <a:xfrm>
          <a:off x="2227027" y="1779989"/>
          <a:ext cx="1587797" cy="79389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Gill Sans Nova Light" panose="020F0302020204030204" pitchFamily="34" charset="0"/>
              <a:cs typeface="Gill Sans Nova Light" panose="020F0302020204030204" pitchFamily="34" charset="0"/>
            </a:rPr>
            <a:t>Number of cups per year</a:t>
          </a:r>
        </a:p>
      </dsp:txBody>
      <dsp:txXfrm>
        <a:off x="2250279" y="1803241"/>
        <a:ext cx="1541293" cy="747394"/>
      </dsp:txXfrm>
    </dsp:sp>
    <dsp:sp modelId="{DBEF58D1-55EA-4285-8352-3FAA2581A783}">
      <dsp:nvSpPr>
        <dsp:cNvPr id="0" name=""/>
        <dsp:cNvSpPr/>
      </dsp:nvSpPr>
      <dsp:spPr>
        <a:xfrm rot="19457599">
          <a:off x="3741308" y="1933839"/>
          <a:ext cx="782151" cy="29707"/>
        </a:xfrm>
        <a:custGeom>
          <a:avLst/>
          <a:gdLst/>
          <a:ahLst/>
          <a:cxnLst/>
          <a:rect l="0" t="0" r="0" b="0"/>
          <a:pathLst>
            <a:path>
              <a:moveTo>
                <a:pt x="0" y="14853"/>
              </a:moveTo>
              <a:lnTo>
                <a:pt x="782151" y="14853"/>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12830" y="1929139"/>
        <a:ext cx="39107" cy="39107"/>
      </dsp:txXfrm>
    </dsp:sp>
    <dsp:sp modelId="{DF27CF87-5E4D-4800-8E38-9F4255795683}">
      <dsp:nvSpPr>
        <dsp:cNvPr id="0" name=""/>
        <dsp:cNvSpPr/>
      </dsp:nvSpPr>
      <dsp:spPr>
        <a:xfrm>
          <a:off x="4449944" y="1323497"/>
          <a:ext cx="1587797" cy="79389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Gill Sans Nova Light" panose="020F0302020204030204" pitchFamily="34" charset="0"/>
              <a:cs typeface="Gill Sans Nova Light" panose="020F0302020204030204" pitchFamily="34" charset="0"/>
            </a:rPr>
            <a:t># of people</a:t>
          </a:r>
        </a:p>
      </dsp:txBody>
      <dsp:txXfrm>
        <a:off x="4473196" y="1346749"/>
        <a:ext cx="1541293" cy="747394"/>
      </dsp:txXfrm>
    </dsp:sp>
    <dsp:sp modelId="{9F07B791-C0E8-4473-ACE1-3449893926F5}">
      <dsp:nvSpPr>
        <dsp:cNvPr id="0" name=""/>
        <dsp:cNvSpPr/>
      </dsp:nvSpPr>
      <dsp:spPr>
        <a:xfrm rot="2142401">
          <a:off x="3741308" y="2390331"/>
          <a:ext cx="782151" cy="29707"/>
        </a:xfrm>
        <a:custGeom>
          <a:avLst/>
          <a:gdLst/>
          <a:ahLst/>
          <a:cxnLst/>
          <a:rect l="0" t="0" r="0" b="0"/>
          <a:pathLst>
            <a:path>
              <a:moveTo>
                <a:pt x="0" y="14853"/>
              </a:moveTo>
              <a:lnTo>
                <a:pt x="782151" y="14853"/>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12830" y="2385631"/>
        <a:ext cx="39107" cy="39107"/>
      </dsp:txXfrm>
    </dsp:sp>
    <dsp:sp modelId="{17FB7E70-A4D5-4B3C-8BC1-C3E0FAA026F7}">
      <dsp:nvSpPr>
        <dsp:cNvPr id="0" name=""/>
        <dsp:cNvSpPr/>
      </dsp:nvSpPr>
      <dsp:spPr>
        <a:xfrm>
          <a:off x="4449944" y="2236481"/>
          <a:ext cx="1587797" cy="79389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Gill Sans Nova Light" panose="020F0302020204030204" pitchFamily="34" charset="0"/>
              <a:cs typeface="Gill Sans Nova Light" panose="020F0302020204030204" pitchFamily="34" charset="0"/>
            </a:rPr>
            <a:t># of cups / person / year</a:t>
          </a:r>
        </a:p>
      </dsp:txBody>
      <dsp:txXfrm>
        <a:off x="4473196" y="2259733"/>
        <a:ext cx="1541293" cy="747394"/>
      </dsp:txXfrm>
    </dsp:sp>
    <dsp:sp modelId="{57C0FB7D-5F80-4CFA-84F8-59958C9A3E08}">
      <dsp:nvSpPr>
        <dsp:cNvPr id="0" name=""/>
        <dsp:cNvSpPr/>
      </dsp:nvSpPr>
      <dsp:spPr>
        <a:xfrm rot="19457599">
          <a:off x="5964225" y="2390331"/>
          <a:ext cx="782151" cy="29707"/>
        </a:xfrm>
        <a:custGeom>
          <a:avLst/>
          <a:gdLst/>
          <a:ahLst/>
          <a:cxnLst/>
          <a:rect l="0" t="0" r="0" b="0"/>
          <a:pathLst>
            <a:path>
              <a:moveTo>
                <a:pt x="0" y="14853"/>
              </a:moveTo>
              <a:lnTo>
                <a:pt x="782151" y="14853"/>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35747" y="2385631"/>
        <a:ext cx="39107" cy="39107"/>
      </dsp:txXfrm>
    </dsp:sp>
    <dsp:sp modelId="{FF453F26-9423-4F03-9536-C764184C96D4}">
      <dsp:nvSpPr>
        <dsp:cNvPr id="0" name=""/>
        <dsp:cNvSpPr/>
      </dsp:nvSpPr>
      <dsp:spPr>
        <a:xfrm>
          <a:off x="6672861" y="1779989"/>
          <a:ext cx="1587797" cy="79389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Gill Sans Nova Light" panose="020F0302020204030204" pitchFamily="34" charset="0"/>
              <a:cs typeface="Gill Sans Nova Light" panose="020F0302020204030204" pitchFamily="34" charset="0"/>
            </a:rPr>
            <a:t># weeks per year</a:t>
          </a:r>
        </a:p>
      </dsp:txBody>
      <dsp:txXfrm>
        <a:off x="6696113" y="1803241"/>
        <a:ext cx="1541293" cy="747394"/>
      </dsp:txXfrm>
    </dsp:sp>
    <dsp:sp modelId="{1A259C58-17EA-4FE4-9C7E-5A2DCD3F00D7}">
      <dsp:nvSpPr>
        <dsp:cNvPr id="0" name=""/>
        <dsp:cNvSpPr/>
      </dsp:nvSpPr>
      <dsp:spPr>
        <a:xfrm rot="2142401">
          <a:off x="5964225" y="2846823"/>
          <a:ext cx="782151" cy="29707"/>
        </a:xfrm>
        <a:custGeom>
          <a:avLst/>
          <a:gdLst/>
          <a:ahLst/>
          <a:cxnLst/>
          <a:rect l="0" t="0" r="0" b="0"/>
          <a:pathLst>
            <a:path>
              <a:moveTo>
                <a:pt x="0" y="14853"/>
              </a:moveTo>
              <a:lnTo>
                <a:pt x="782151" y="14853"/>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35747" y="2842123"/>
        <a:ext cx="39107" cy="39107"/>
      </dsp:txXfrm>
    </dsp:sp>
    <dsp:sp modelId="{61E4DC21-FCA8-4E5A-A085-1CE4BA4D8AB8}">
      <dsp:nvSpPr>
        <dsp:cNvPr id="0" name=""/>
        <dsp:cNvSpPr/>
      </dsp:nvSpPr>
      <dsp:spPr>
        <a:xfrm>
          <a:off x="6672861" y="2692973"/>
          <a:ext cx="1587797" cy="79389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Gill Sans Nova Light" panose="020F0302020204030204" pitchFamily="34" charset="0"/>
              <a:cs typeface="Gill Sans Nova Light" panose="020F0302020204030204" pitchFamily="34" charset="0"/>
            </a:rPr>
            <a:t># of cups per person per week</a:t>
          </a:r>
        </a:p>
      </dsp:txBody>
      <dsp:txXfrm>
        <a:off x="6696113" y="2716225"/>
        <a:ext cx="1541293" cy="747394"/>
      </dsp:txXfrm>
    </dsp:sp>
    <dsp:sp modelId="{BCD443BE-2D6C-458A-9114-0AA8C78B0B22}">
      <dsp:nvSpPr>
        <dsp:cNvPr id="0" name=""/>
        <dsp:cNvSpPr/>
      </dsp:nvSpPr>
      <dsp:spPr>
        <a:xfrm rot="2142401">
          <a:off x="1518391" y="2846823"/>
          <a:ext cx="782151" cy="29707"/>
        </a:xfrm>
        <a:custGeom>
          <a:avLst/>
          <a:gdLst/>
          <a:ahLst/>
          <a:cxnLst/>
          <a:rect l="0" t="0" r="0" b="0"/>
          <a:pathLst>
            <a:path>
              <a:moveTo>
                <a:pt x="0" y="14853"/>
              </a:moveTo>
              <a:lnTo>
                <a:pt x="782151" y="14853"/>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89913" y="2842123"/>
        <a:ext cx="39107" cy="39107"/>
      </dsp:txXfrm>
    </dsp:sp>
    <dsp:sp modelId="{F22EB986-DBAB-40EA-8B28-BF5D3D4B4915}">
      <dsp:nvSpPr>
        <dsp:cNvPr id="0" name=""/>
        <dsp:cNvSpPr/>
      </dsp:nvSpPr>
      <dsp:spPr>
        <a:xfrm>
          <a:off x="2227027" y="2692973"/>
          <a:ext cx="1587797" cy="79389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Gill Sans Nova Light" panose="020F0302020204030204" pitchFamily="34" charset="0"/>
              <a:cs typeface="Gill Sans Nova Light" panose="020F0302020204030204" pitchFamily="34" charset="0"/>
            </a:rPr>
            <a:t>Price per cup</a:t>
          </a:r>
        </a:p>
      </dsp:txBody>
      <dsp:txXfrm>
        <a:off x="2250279" y="2716225"/>
        <a:ext cx="1541293" cy="7473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93F6C0-D13B-4F60-B43B-7478FDA2732D}">
      <dsp:nvSpPr>
        <dsp:cNvPr id="0" name=""/>
        <dsp:cNvSpPr/>
      </dsp:nvSpPr>
      <dsp:spPr>
        <a:xfrm>
          <a:off x="698" y="518153"/>
          <a:ext cx="2724186" cy="16345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en-US" sz="2900" kern="1200"/>
            <a:t>Relates back to question</a:t>
          </a:r>
          <a:endParaRPr lang="en-US" sz="2900" kern="1200">
            <a:latin typeface="Times New Roman"/>
          </a:endParaRPr>
        </a:p>
      </dsp:txBody>
      <dsp:txXfrm>
        <a:off x="698" y="518153"/>
        <a:ext cx="2724186" cy="1634511"/>
      </dsp:txXfrm>
    </dsp:sp>
    <dsp:sp modelId="{85E07AD4-9268-4C4F-B264-E2C58E42BB98}">
      <dsp:nvSpPr>
        <dsp:cNvPr id="0" name=""/>
        <dsp:cNvSpPr/>
      </dsp:nvSpPr>
      <dsp:spPr>
        <a:xfrm>
          <a:off x="2997303" y="518153"/>
          <a:ext cx="2724186" cy="16345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Gives recommendation upfront</a:t>
          </a:r>
        </a:p>
      </dsp:txBody>
      <dsp:txXfrm>
        <a:off x="2997303" y="518153"/>
        <a:ext cx="2724186" cy="1634511"/>
      </dsp:txXfrm>
    </dsp:sp>
    <dsp:sp modelId="{E2FD9161-9B5E-478A-88CE-5BF42AE63DB0}">
      <dsp:nvSpPr>
        <dsp:cNvPr id="0" name=""/>
        <dsp:cNvSpPr/>
      </dsp:nvSpPr>
      <dsp:spPr>
        <a:xfrm>
          <a:off x="698" y="2425084"/>
          <a:ext cx="2724186" cy="16345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Quantifies recommendation</a:t>
          </a:r>
        </a:p>
      </dsp:txBody>
      <dsp:txXfrm>
        <a:off x="698" y="2425084"/>
        <a:ext cx="2724186" cy="1634511"/>
      </dsp:txXfrm>
    </dsp:sp>
    <dsp:sp modelId="{997F0C16-67F8-4974-8729-76333CE7FBFF}">
      <dsp:nvSpPr>
        <dsp:cNvPr id="0" name=""/>
        <dsp:cNvSpPr/>
      </dsp:nvSpPr>
      <dsp:spPr>
        <a:xfrm>
          <a:off x="2997303" y="2425084"/>
          <a:ext cx="2724186" cy="16345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Highlights next steps and risks</a:t>
          </a:r>
        </a:p>
      </dsp:txBody>
      <dsp:txXfrm>
        <a:off x="2997303" y="2425084"/>
        <a:ext cx="2724186" cy="163451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1E0769-1F61-9440-BCF9-B072394BAFD9}" type="datetimeFigureOut">
              <a:rPr lang="en-US" smtClean="0"/>
              <a:t>1/7/23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618BE4-4EF3-4845-B4A1-F07530A0DF41}" type="slidenum">
              <a:rPr lang="en-US" smtClean="0"/>
              <a:t>‹#›</a:t>
            </a:fld>
            <a:endParaRPr lang="en-US"/>
          </a:p>
        </p:txBody>
      </p:sp>
    </p:spTree>
    <p:extLst>
      <p:ext uri="{BB962C8B-B14F-4D97-AF65-F5344CB8AC3E}">
        <p14:creationId xmlns:p14="http://schemas.microsoft.com/office/powerpoint/2010/main" val="1023479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618BE4-4EF3-4845-B4A1-F07530A0DF41}" type="slidenum">
              <a:rPr lang="en-US" smtClean="0"/>
              <a:t>1</a:t>
            </a:fld>
            <a:endParaRPr lang="en-US"/>
          </a:p>
        </p:txBody>
      </p:sp>
    </p:spTree>
    <p:extLst>
      <p:ext uri="{BB962C8B-B14F-4D97-AF65-F5344CB8AC3E}">
        <p14:creationId xmlns:p14="http://schemas.microsoft.com/office/powerpoint/2010/main" val="219942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swib </a:t>
            </a:r>
          </a:p>
        </p:txBody>
      </p:sp>
      <p:sp>
        <p:nvSpPr>
          <p:cNvPr id="4" name="Slide Number Placeholder 3"/>
          <p:cNvSpPr>
            <a:spLocks noGrp="1"/>
          </p:cNvSpPr>
          <p:nvPr>
            <p:ph type="sldNum" sz="quarter" idx="5"/>
          </p:nvPr>
        </p:nvSpPr>
        <p:spPr/>
        <p:txBody>
          <a:bodyPr/>
          <a:lstStyle/>
          <a:p>
            <a:fld id="{B6618BE4-4EF3-4845-B4A1-F07530A0DF41}" type="slidenum">
              <a:rPr lang="en-US" smtClean="0"/>
              <a:t>11</a:t>
            </a:fld>
            <a:endParaRPr lang="en-US"/>
          </a:p>
        </p:txBody>
      </p:sp>
    </p:spTree>
    <p:extLst>
      <p:ext uri="{BB962C8B-B14F-4D97-AF65-F5344CB8AC3E}">
        <p14:creationId xmlns:p14="http://schemas.microsoft.com/office/powerpoint/2010/main" val="4273498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180dc samika</a:t>
            </a:r>
          </a:p>
        </p:txBody>
      </p:sp>
      <p:sp>
        <p:nvSpPr>
          <p:cNvPr id="4" name="Slide Number Placeholder 3"/>
          <p:cNvSpPr>
            <a:spLocks noGrp="1"/>
          </p:cNvSpPr>
          <p:nvPr>
            <p:ph type="sldNum" sz="quarter" idx="5"/>
          </p:nvPr>
        </p:nvSpPr>
        <p:spPr/>
        <p:txBody>
          <a:bodyPr/>
          <a:lstStyle/>
          <a:p>
            <a:fld id="{B6618BE4-4EF3-4845-B4A1-F07530A0DF41}" type="slidenum">
              <a:rPr lang="en-US" smtClean="0"/>
              <a:t>12</a:t>
            </a:fld>
            <a:endParaRPr lang="en-US"/>
          </a:p>
        </p:txBody>
      </p:sp>
    </p:spTree>
    <p:extLst>
      <p:ext uri="{BB962C8B-B14F-4D97-AF65-F5344CB8AC3E}">
        <p14:creationId xmlns:p14="http://schemas.microsoft.com/office/powerpoint/2010/main" val="1881373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It's not about finding an exact correct answer</a:t>
            </a:r>
          </a:p>
          <a:p>
            <a:r>
              <a:rPr lang="en-US"/>
              <a:t>Practicing casing strengthens your communication and analytical abilities</a:t>
            </a:r>
          </a:p>
          <a:p>
            <a:r>
              <a:rPr lang="en-US"/>
              <a:t>Interviewers want to see</a:t>
            </a:r>
          </a:p>
          <a:p>
            <a:pPr lvl="1"/>
            <a:r>
              <a:rPr lang="en-US"/>
              <a:t>Your structured thinking</a:t>
            </a:r>
          </a:p>
          <a:p>
            <a:pPr lvl="1"/>
            <a:r>
              <a:rPr lang="en-US"/>
              <a:t>Your ability to analyze and work with data</a:t>
            </a:r>
          </a:p>
          <a:p>
            <a:pPr lvl="1"/>
            <a:r>
              <a:rPr lang="en-US"/>
              <a:t>To communicate your thoughts/analysis</a:t>
            </a:r>
          </a:p>
          <a:p>
            <a:pPr lvl="1"/>
            <a:r>
              <a:rPr lang="en-US"/>
              <a:t>Synthesize your findings</a:t>
            </a:r>
          </a:p>
          <a:p>
            <a:pPr lvl="1"/>
            <a:r>
              <a:rPr lang="en-US"/>
              <a:t>In a group case setting: demonstrates your ability to work in a team/professional environment, while applying the above skills</a:t>
            </a:r>
          </a:p>
          <a:p>
            <a:endParaRPr lang="en-US"/>
          </a:p>
        </p:txBody>
      </p:sp>
      <p:sp>
        <p:nvSpPr>
          <p:cNvPr id="4" name="Slide Number Placeholder 3"/>
          <p:cNvSpPr>
            <a:spLocks noGrp="1"/>
          </p:cNvSpPr>
          <p:nvPr>
            <p:ph type="sldNum" sz="quarter" idx="5"/>
          </p:nvPr>
        </p:nvSpPr>
        <p:spPr/>
        <p:txBody>
          <a:bodyPr/>
          <a:lstStyle/>
          <a:p>
            <a:fld id="{B6618BE4-4EF3-4845-B4A1-F07530A0DF41}" type="slidenum">
              <a:rPr lang="en-US" smtClean="0"/>
              <a:t>14</a:t>
            </a:fld>
            <a:endParaRPr lang="en-US"/>
          </a:p>
        </p:txBody>
      </p:sp>
    </p:spTree>
    <p:extLst>
      <p:ext uri="{BB962C8B-B14F-4D97-AF65-F5344CB8AC3E}">
        <p14:creationId xmlns:p14="http://schemas.microsoft.com/office/powerpoint/2010/main" val="1201188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618BE4-4EF3-4845-B4A1-F07530A0DF41}" type="slidenum">
              <a:rPr lang="en-US" smtClean="0"/>
              <a:t>16</a:t>
            </a:fld>
            <a:endParaRPr lang="en-US"/>
          </a:p>
        </p:txBody>
      </p:sp>
    </p:spTree>
    <p:extLst>
      <p:ext uri="{BB962C8B-B14F-4D97-AF65-F5344CB8AC3E}">
        <p14:creationId xmlns:p14="http://schemas.microsoft.com/office/powerpoint/2010/main" val="2277061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180dc alan</a:t>
            </a:r>
          </a:p>
        </p:txBody>
      </p:sp>
      <p:sp>
        <p:nvSpPr>
          <p:cNvPr id="4" name="Slide Number Placeholder 3"/>
          <p:cNvSpPr>
            <a:spLocks noGrp="1"/>
          </p:cNvSpPr>
          <p:nvPr>
            <p:ph type="sldNum" sz="quarter" idx="5"/>
          </p:nvPr>
        </p:nvSpPr>
        <p:spPr/>
        <p:txBody>
          <a:bodyPr/>
          <a:lstStyle/>
          <a:p>
            <a:fld id="{B6618BE4-4EF3-4845-B4A1-F07530A0DF41}" type="slidenum">
              <a:rPr lang="en-US" smtClean="0"/>
              <a:t>21</a:t>
            </a:fld>
            <a:endParaRPr lang="en-US"/>
          </a:p>
        </p:txBody>
      </p:sp>
    </p:spTree>
    <p:extLst>
      <p:ext uri="{BB962C8B-B14F-4D97-AF65-F5344CB8AC3E}">
        <p14:creationId xmlns:p14="http://schemas.microsoft.com/office/powerpoint/2010/main" val="1461440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6618BE4-4EF3-4845-B4A1-F07530A0DF41}" type="slidenum">
              <a:rPr lang="en-US" smtClean="0"/>
              <a:t>22</a:t>
            </a:fld>
            <a:endParaRPr lang="en-US"/>
          </a:p>
        </p:txBody>
      </p:sp>
    </p:spTree>
    <p:extLst>
      <p:ext uri="{BB962C8B-B14F-4D97-AF65-F5344CB8AC3E}">
        <p14:creationId xmlns:p14="http://schemas.microsoft.com/office/powerpoint/2010/main" val="2759122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Cyc grace, Example case + framework (use audience participation !!)</a:t>
            </a:r>
          </a:p>
        </p:txBody>
      </p:sp>
      <p:sp>
        <p:nvSpPr>
          <p:cNvPr id="4" name="Slide Number Placeholder 3"/>
          <p:cNvSpPr>
            <a:spLocks noGrp="1"/>
          </p:cNvSpPr>
          <p:nvPr>
            <p:ph type="sldNum" sz="quarter" idx="5"/>
          </p:nvPr>
        </p:nvSpPr>
        <p:spPr/>
        <p:txBody>
          <a:bodyPr/>
          <a:lstStyle/>
          <a:p>
            <a:fld id="{B6618BE4-4EF3-4845-B4A1-F07530A0DF41}" type="slidenum">
              <a:rPr lang="en-US" smtClean="0"/>
              <a:t>23</a:t>
            </a:fld>
            <a:endParaRPr lang="en-US"/>
          </a:p>
        </p:txBody>
      </p:sp>
    </p:spTree>
    <p:extLst>
      <p:ext uri="{BB962C8B-B14F-4D97-AF65-F5344CB8AC3E}">
        <p14:creationId xmlns:p14="http://schemas.microsoft.com/office/powerpoint/2010/main" val="3734630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case + framework (use audience participation !!)</a:t>
            </a:r>
          </a:p>
        </p:txBody>
      </p:sp>
      <p:sp>
        <p:nvSpPr>
          <p:cNvPr id="4" name="Slide Number Placeholder 3"/>
          <p:cNvSpPr>
            <a:spLocks noGrp="1"/>
          </p:cNvSpPr>
          <p:nvPr>
            <p:ph type="sldNum" sz="quarter" idx="5"/>
          </p:nvPr>
        </p:nvSpPr>
        <p:spPr/>
        <p:txBody>
          <a:bodyPr/>
          <a:lstStyle/>
          <a:p>
            <a:fld id="{B6618BE4-4EF3-4845-B4A1-F07530A0DF41}" type="slidenum">
              <a:rPr lang="en-US" smtClean="0"/>
              <a:t>24</a:t>
            </a:fld>
            <a:endParaRPr lang="en-US"/>
          </a:p>
        </p:txBody>
      </p:sp>
    </p:spTree>
    <p:extLst>
      <p:ext uri="{BB962C8B-B14F-4D97-AF65-F5344CB8AC3E}">
        <p14:creationId xmlns:p14="http://schemas.microsoft.com/office/powerpoint/2010/main" val="1509070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case + framework (use audience participation !!)</a:t>
            </a:r>
          </a:p>
        </p:txBody>
      </p:sp>
      <p:sp>
        <p:nvSpPr>
          <p:cNvPr id="4" name="Slide Number Placeholder 3"/>
          <p:cNvSpPr>
            <a:spLocks noGrp="1"/>
          </p:cNvSpPr>
          <p:nvPr>
            <p:ph type="sldNum" sz="quarter" idx="5"/>
          </p:nvPr>
        </p:nvSpPr>
        <p:spPr/>
        <p:txBody>
          <a:bodyPr/>
          <a:lstStyle/>
          <a:p>
            <a:fld id="{B6618BE4-4EF3-4845-B4A1-F07530A0DF41}" type="slidenum">
              <a:rPr lang="en-US" smtClean="0"/>
              <a:t>25</a:t>
            </a:fld>
            <a:endParaRPr lang="en-US"/>
          </a:p>
        </p:txBody>
      </p:sp>
    </p:spTree>
    <p:extLst>
      <p:ext uri="{BB962C8B-B14F-4D97-AF65-F5344CB8AC3E}">
        <p14:creationId xmlns:p14="http://schemas.microsoft.com/office/powerpoint/2010/main" val="864124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case + framework (use audience participation !!)</a:t>
            </a:r>
          </a:p>
        </p:txBody>
      </p:sp>
      <p:sp>
        <p:nvSpPr>
          <p:cNvPr id="4" name="Slide Number Placeholder 3"/>
          <p:cNvSpPr>
            <a:spLocks noGrp="1"/>
          </p:cNvSpPr>
          <p:nvPr>
            <p:ph type="sldNum" sz="quarter" idx="5"/>
          </p:nvPr>
        </p:nvSpPr>
        <p:spPr/>
        <p:txBody>
          <a:bodyPr/>
          <a:lstStyle/>
          <a:p>
            <a:fld id="{B6618BE4-4EF3-4845-B4A1-F07530A0DF41}" type="slidenum">
              <a:rPr lang="en-US" smtClean="0"/>
              <a:t>26</a:t>
            </a:fld>
            <a:endParaRPr lang="en-US"/>
          </a:p>
        </p:txBody>
      </p:sp>
    </p:spTree>
    <p:extLst>
      <p:ext uri="{BB962C8B-B14F-4D97-AF65-F5344CB8AC3E}">
        <p14:creationId xmlns:p14="http://schemas.microsoft.com/office/powerpoint/2010/main" val="3807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180dc</a:t>
            </a:r>
          </a:p>
        </p:txBody>
      </p:sp>
      <p:sp>
        <p:nvSpPr>
          <p:cNvPr id="4" name="Slide Number Placeholder 3"/>
          <p:cNvSpPr>
            <a:spLocks noGrp="1"/>
          </p:cNvSpPr>
          <p:nvPr>
            <p:ph type="sldNum" sz="quarter" idx="5"/>
          </p:nvPr>
        </p:nvSpPr>
        <p:spPr/>
        <p:txBody>
          <a:bodyPr/>
          <a:lstStyle/>
          <a:p>
            <a:fld id="{B6618BE4-4EF3-4845-B4A1-F07530A0DF41}" type="slidenum">
              <a:rPr lang="en-US" smtClean="0"/>
              <a:t>2</a:t>
            </a:fld>
            <a:endParaRPr lang="en-US"/>
          </a:p>
        </p:txBody>
      </p:sp>
    </p:spTree>
    <p:extLst>
      <p:ext uri="{BB962C8B-B14F-4D97-AF65-F5344CB8AC3E}">
        <p14:creationId xmlns:p14="http://schemas.microsoft.com/office/powerpoint/2010/main" val="1300409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case + framework (use audience participation !!)</a:t>
            </a:r>
          </a:p>
        </p:txBody>
      </p:sp>
      <p:sp>
        <p:nvSpPr>
          <p:cNvPr id="4" name="Slide Number Placeholder 3"/>
          <p:cNvSpPr>
            <a:spLocks noGrp="1"/>
          </p:cNvSpPr>
          <p:nvPr>
            <p:ph type="sldNum" sz="quarter" idx="5"/>
          </p:nvPr>
        </p:nvSpPr>
        <p:spPr/>
        <p:txBody>
          <a:bodyPr/>
          <a:lstStyle/>
          <a:p>
            <a:fld id="{B6618BE4-4EF3-4845-B4A1-F07530A0DF41}" type="slidenum">
              <a:rPr lang="en-US" smtClean="0"/>
              <a:t>27</a:t>
            </a:fld>
            <a:endParaRPr lang="en-US"/>
          </a:p>
        </p:txBody>
      </p:sp>
    </p:spTree>
    <p:extLst>
      <p:ext uri="{BB962C8B-B14F-4D97-AF65-F5344CB8AC3E}">
        <p14:creationId xmlns:p14="http://schemas.microsoft.com/office/powerpoint/2010/main" val="1218620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case + framework (use audience participation !!)</a:t>
            </a:r>
          </a:p>
        </p:txBody>
      </p:sp>
      <p:sp>
        <p:nvSpPr>
          <p:cNvPr id="4" name="Slide Number Placeholder 3"/>
          <p:cNvSpPr>
            <a:spLocks noGrp="1"/>
          </p:cNvSpPr>
          <p:nvPr>
            <p:ph type="sldNum" sz="quarter" idx="5"/>
          </p:nvPr>
        </p:nvSpPr>
        <p:spPr/>
        <p:txBody>
          <a:bodyPr/>
          <a:lstStyle/>
          <a:p>
            <a:fld id="{B6618BE4-4EF3-4845-B4A1-F07530A0DF41}" type="slidenum">
              <a:rPr lang="en-US" smtClean="0"/>
              <a:t>28</a:t>
            </a:fld>
            <a:endParaRPr lang="en-US"/>
          </a:p>
        </p:txBody>
      </p:sp>
    </p:spTree>
    <p:extLst>
      <p:ext uri="{BB962C8B-B14F-4D97-AF65-F5344CB8AC3E}">
        <p14:creationId xmlns:p14="http://schemas.microsoft.com/office/powerpoint/2010/main" val="2105845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case + framework (use audience participation !!)</a:t>
            </a:r>
          </a:p>
        </p:txBody>
      </p:sp>
      <p:sp>
        <p:nvSpPr>
          <p:cNvPr id="4" name="Slide Number Placeholder 3"/>
          <p:cNvSpPr>
            <a:spLocks noGrp="1"/>
          </p:cNvSpPr>
          <p:nvPr>
            <p:ph type="sldNum" sz="quarter" idx="5"/>
          </p:nvPr>
        </p:nvSpPr>
        <p:spPr/>
        <p:txBody>
          <a:bodyPr/>
          <a:lstStyle/>
          <a:p>
            <a:fld id="{B6618BE4-4EF3-4845-B4A1-F07530A0DF41}" type="slidenum">
              <a:rPr lang="en-US" smtClean="0"/>
              <a:t>29</a:t>
            </a:fld>
            <a:endParaRPr lang="en-US"/>
          </a:p>
        </p:txBody>
      </p:sp>
    </p:spTree>
    <p:extLst>
      <p:ext uri="{BB962C8B-B14F-4D97-AF65-F5344CB8AC3E}">
        <p14:creationId xmlns:p14="http://schemas.microsoft.com/office/powerpoint/2010/main" val="34861688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cyc</a:t>
            </a:r>
          </a:p>
        </p:txBody>
      </p:sp>
      <p:sp>
        <p:nvSpPr>
          <p:cNvPr id="4" name="Slide Number Placeholder 3"/>
          <p:cNvSpPr>
            <a:spLocks noGrp="1"/>
          </p:cNvSpPr>
          <p:nvPr>
            <p:ph type="sldNum" sz="quarter" idx="5"/>
          </p:nvPr>
        </p:nvSpPr>
        <p:spPr/>
        <p:txBody>
          <a:bodyPr/>
          <a:lstStyle/>
          <a:p>
            <a:fld id="{B6618BE4-4EF3-4845-B4A1-F07530A0DF41}" type="slidenum">
              <a:rPr lang="en-US" smtClean="0"/>
              <a:t>30</a:t>
            </a:fld>
            <a:endParaRPr lang="en-US"/>
          </a:p>
        </p:txBody>
      </p:sp>
    </p:spTree>
    <p:extLst>
      <p:ext uri="{BB962C8B-B14F-4D97-AF65-F5344CB8AC3E}">
        <p14:creationId xmlns:p14="http://schemas.microsoft.com/office/powerpoint/2010/main" val="1574247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Yuan </a:t>
            </a:r>
          </a:p>
        </p:txBody>
      </p:sp>
      <p:sp>
        <p:nvSpPr>
          <p:cNvPr id="4" name="Slide Number Placeholder 3"/>
          <p:cNvSpPr>
            <a:spLocks noGrp="1"/>
          </p:cNvSpPr>
          <p:nvPr>
            <p:ph type="sldNum" sz="quarter" idx="5"/>
          </p:nvPr>
        </p:nvSpPr>
        <p:spPr/>
        <p:txBody>
          <a:bodyPr/>
          <a:lstStyle/>
          <a:p>
            <a:fld id="{B6618BE4-4EF3-4845-B4A1-F07530A0DF41}" type="slidenum">
              <a:rPr lang="en-US" smtClean="0"/>
              <a:t>31</a:t>
            </a:fld>
            <a:endParaRPr lang="en-US"/>
          </a:p>
        </p:txBody>
      </p:sp>
    </p:spTree>
    <p:extLst>
      <p:ext uri="{BB962C8B-B14F-4D97-AF65-F5344CB8AC3E}">
        <p14:creationId xmlns:p14="http://schemas.microsoft.com/office/powerpoint/2010/main" val="1771892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180DC at Cornell provides high-quality consulting services to socially conscious businesses and non-profits in the Ithaca community and beyond to produce innovative and lasting results. </a:t>
            </a:r>
          </a:p>
          <a:p>
            <a:endParaRPr lang="en-US">
              <a:cs typeface="Calibri"/>
            </a:endParaRPr>
          </a:p>
          <a:p>
            <a:r>
              <a:rPr lang="en-US">
                <a:cs typeface="Calibri"/>
              </a:rPr>
              <a:t>Mikayla </a:t>
            </a:r>
          </a:p>
          <a:p>
            <a:endParaRPr lang="en-US">
              <a:cs typeface="Calibri"/>
            </a:endParaRPr>
          </a:p>
        </p:txBody>
      </p:sp>
      <p:sp>
        <p:nvSpPr>
          <p:cNvPr id="4" name="Slide Number Placeholder 3"/>
          <p:cNvSpPr>
            <a:spLocks noGrp="1"/>
          </p:cNvSpPr>
          <p:nvPr>
            <p:ph type="sldNum" sz="quarter" idx="5"/>
          </p:nvPr>
        </p:nvSpPr>
        <p:spPr/>
        <p:txBody>
          <a:bodyPr/>
          <a:lstStyle/>
          <a:p>
            <a:fld id="{B6618BE4-4EF3-4845-B4A1-F07530A0DF41}" type="slidenum">
              <a:rPr lang="en-US" smtClean="0"/>
              <a:t>3</a:t>
            </a:fld>
            <a:endParaRPr lang="en-US"/>
          </a:p>
        </p:txBody>
      </p:sp>
    </p:spTree>
    <p:extLst>
      <p:ext uri="{BB962C8B-B14F-4D97-AF65-F5344CB8AC3E}">
        <p14:creationId xmlns:p14="http://schemas.microsoft.com/office/powerpoint/2010/main" val="2660686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cyc</a:t>
            </a:r>
          </a:p>
        </p:txBody>
      </p:sp>
      <p:sp>
        <p:nvSpPr>
          <p:cNvPr id="4" name="Slide Number Placeholder 3"/>
          <p:cNvSpPr>
            <a:spLocks noGrp="1"/>
          </p:cNvSpPr>
          <p:nvPr>
            <p:ph type="sldNum" sz="quarter" idx="5"/>
          </p:nvPr>
        </p:nvSpPr>
        <p:spPr/>
        <p:txBody>
          <a:bodyPr/>
          <a:lstStyle/>
          <a:p>
            <a:fld id="{B6618BE4-4EF3-4845-B4A1-F07530A0DF41}" type="slidenum">
              <a:rPr lang="en-US" smtClean="0"/>
              <a:t>5</a:t>
            </a:fld>
            <a:endParaRPr lang="en-US"/>
          </a:p>
        </p:txBody>
      </p:sp>
    </p:spTree>
    <p:extLst>
      <p:ext uri="{BB962C8B-B14F-4D97-AF65-F5344CB8AC3E}">
        <p14:creationId xmlns:p14="http://schemas.microsoft.com/office/powerpoint/2010/main" val="2363316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cyc</a:t>
            </a:r>
          </a:p>
        </p:txBody>
      </p:sp>
      <p:sp>
        <p:nvSpPr>
          <p:cNvPr id="4" name="Slide Number Placeholder 3"/>
          <p:cNvSpPr>
            <a:spLocks noGrp="1"/>
          </p:cNvSpPr>
          <p:nvPr>
            <p:ph type="sldNum" sz="quarter" idx="5"/>
          </p:nvPr>
        </p:nvSpPr>
        <p:spPr/>
        <p:txBody>
          <a:bodyPr/>
          <a:lstStyle/>
          <a:p>
            <a:fld id="{B6618BE4-4EF3-4845-B4A1-F07530A0DF41}" type="slidenum">
              <a:rPr lang="en-US" smtClean="0"/>
              <a:t>6</a:t>
            </a:fld>
            <a:endParaRPr lang="en-US"/>
          </a:p>
        </p:txBody>
      </p:sp>
    </p:spTree>
    <p:extLst>
      <p:ext uri="{BB962C8B-B14F-4D97-AF65-F5344CB8AC3E}">
        <p14:creationId xmlns:p14="http://schemas.microsoft.com/office/powerpoint/2010/main" val="3588281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swib</a:t>
            </a:r>
          </a:p>
        </p:txBody>
      </p:sp>
      <p:sp>
        <p:nvSpPr>
          <p:cNvPr id="4" name="Slide Number Placeholder 3"/>
          <p:cNvSpPr>
            <a:spLocks noGrp="1"/>
          </p:cNvSpPr>
          <p:nvPr>
            <p:ph type="sldNum" sz="quarter" idx="5"/>
          </p:nvPr>
        </p:nvSpPr>
        <p:spPr/>
        <p:txBody>
          <a:bodyPr/>
          <a:lstStyle/>
          <a:p>
            <a:fld id="{B6618BE4-4EF3-4845-B4A1-F07530A0DF41}" type="slidenum">
              <a:rPr lang="en-US" smtClean="0"/>
              <a:t>7</a:t>
            </a:fld>
            <a:endParaRPr lang="en-US"/>
          </a:p>
        </p:txBody>
      </p:sp>
    </p:spTree>
    <p:extLst>
      <p:ext uri="{BB962C8B-B14F-4D97-AF65-F5344CB8AC3E}">
        <p14:creationId xmlns:p14="http://schemas.microsoft.com/office/powerpoint/2010/main" val="918834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swib</a:t>
            </a:r>
          </a:p>
        </p:txBody>
      </p:sp>
      <p:sp>
        <p:nvSpPr>
          <p:cNvPr id="4" name="Slide Number Placeholder 3"/>
          <p:cNvSpPr>
            <a:spLocks noGrp="1"/>
          </p:cNvSpPr>
          <p:nvPr>
            <p:ph type="sldNum" sz="quarter" idx="5"/>
          </p:nvPr>
        </p:nvSpPr>
        <p:spPr/>
        <p:txBody>
          <a:bodyPr/>
          <a:lstStyle/>
          <a:p>
            <a:fld id="{B6618BE4-4EF3-4845-B4A1-F07530A0DF41}" type="slidenum">
              <a:rPr lang="en-US" smtClean="0"/>
              <a:t>8</a:t>
            </a:fld>
            <a:endParaRPr lang="en-US"/>
          </a:p>
        </p:txBody>
      </p:sp>
    </p:spTree>
    <p:extLst>
      <p:ext uri="{BB962C8B-B14F-4D97-AF65-F5344CB8AC3E}">
        <p14:creationId xmlns:p14="http://schemas.microsoft.com/office/powerpoint/2010/main" val="1284253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swib</a:t>
            </a:r>
          </a:p>
        </p:txBody>
      </p:sp>
      <p:sp>
        <p:nvSpPr>
          <p:cNvPr id="4" name="Slide Number Placeholder 3"/>
          <p:cNvSpPr>
            <a:spLocks noGrp="1"/>
          </p:cNvSpPr>
          <p:nvPr>
            <p:ph type="sldNum" sz="quarter" idx="5"/>
          </p:nvPr>
        </p:nvSpPr>
        <p:spPr/>
        <p:txBody>
          <a:bodyPr/>
          <a:lstStyle/>
          <a:p>
            <a:fld id="{B6618BE4-4EF3-4845-B4A1-F07530A0DF41}" type="slidenum">
              <a:rPr lang="en-US" smtClean="0"/>
              <a:t>9</a:t>
            </a:fld>
            <a:endParaRPr lang="en-US"/>
          </a:p>
        </p:txBody>
      </p:sp>
    </p:spTree>
    <p:extLst>
      <p:ext uri="{BB962C8B-B14F-4D97-AF65-F5344CB8AC3E}">
        <p14:creationId xmlns:p14="http://schemas.microsoft.com/office/powerpoint/2010/main" val="3424155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swib</a:t>
            </a:r>
          </a:p>
        </p:txBody>
      </p:sp>
      <p:sp>
        <p:nvSpPr>
          <p:cNvPr id="4" name="Slide Number Placeholder 3"/>
          <p:cNvSpPr>
            <a:spLocks noGrp="1"/>
          </p:cNvSpPr>
          <p:nvPr>
            <p:ph type="sldNum" sz="quarter" idx="5"/>
          </p:nvPr>
        </p:nvSpPr>
        <p:spPr/>
        <p:txBody>
          <a:bodyPr/>
          <a:lstStyle/>
          <a:p>
            <a:fld id="{B6618BE4-4EF3-4845-B4A1-F07530A0DF41}" type="slidenum">
              <a:rPr lang="en-US" smtClean="0"/>
              <a:t>10</a:t>
            </a:fld>
            <a:endParaRPr lang="en-US"/>
          </a:p>
        </p:txBody>
      </p:sp>
    </p:spTree>
    <p:extLst>
      <p:ext uri="{BB962C8B-B14F-4D97-AF65-F5344CB8AC3E}">
        <p14:creationId xmlns:p14="http://schemas.microsoft.com/office/powerpoint/2010/main" val="55529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atin typeface="Gill Sans Nova Light" panose="020F0302020204030204" pitchFamily="34" charset="0"/>
                <a:cs typeface="Gill Sans Nova Light" panose="020F030202020403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atin typeface="Gill Sans Nova Light" panose="020F0302020204030204" pitchFamily="34" charset="0"/>
                <a:cs typeface="Gill Sans Nova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11EAACC7-3B3F-47D1-959A-EF58926E955E}" type="datetimeFigureOut">
              <a:rPr lang="en-US" smtClean="0"/>
              <a:t>1/7/23</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128504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11EAACC7-3B3F-47D1-959A-EF58926E955E}" type="datetimeFigureOut">
              <a:rPr lang="en-US" smtClean="0"/>
              <a:t>1/7/23</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62440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11EAACC7-3B3F-47D1-959A-EF58926E955E}" type="datetimeFigureOut">
              <a:rPr lang="en-US" smtClean="0"/>
              <a:t>1/7/23</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243168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C8ECCFB8-7756-A542-8022-30487E30CE2C}"/>
              </a:ext>
            </a:extLst>
          </p:cNvPr>
          <p:cNvCxnSpPr>
            <a:cxnSpLocks/>
          </p:cNvCxnSpPr>
          <p:nvPr userDrawn="1"/>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51DD8FD-4195-4147-8F8C-69D6C54D7012}"/>
              </a:ext>
            </a:extLst>
          </p:cNvPr>
          <p:cNvCxnSpPr>
            <a:cxnSpLocks/>
          </p:cNvCxnSpPr>
          <p:nvPr userDrawn="1"/>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AD75558-A264-444E-829B-51AAE6B4BFCE}"/>
              </a:ext>
            </a:extLst>
          </p:cNvPr>
          <p:cNvSpPr>
            <a:spLocks noGrp="1"/>
          </p:cNvSpPr>
          <p:nvPr>
            <p:ph type="title" hasCustomPrompt="1"/>
          </p:nvPr>
        </p:nvSpPr>
        <p:spPr>
          <a:xfrm>
            <a:off x="903767" y="533402"/>
            <a:ext cx="10832961" cy="685800"/>
          </a:xfrm>
          <a:solidFill>
            <a:schemeClr val="accent2">
              <a:lumMod val="60000"/>
              <a:lumOff val="40000"/>
            </a:schemeClr>
          </a:solidFill>
        </p:spPr>
        <p:txBody>
          <a:bodyPr/>
          <a:lstStyle>
            <a:lvl1pPr>
              <a:defRPr>
                <a:latin typeface="Gill Sans Nova Light" panose="020F0302020204030204" pitchFamily="34" charset="0"/>
                <a:cs typeface="Gill Sans Nova Light" panose="020F0302020204030204" pitchFamily="34" charset="0"/>
              </a:defRPr>
            </a:lvl1pPr>
          </a:lstStyle>
          <a:p>
            <a:r>
              <a:rPr lang="en-US"/>
              <a:t>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1/7/23</a:t>
            </a:fld>
            <a:endParaRPr lang="en-US"/>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a:p>
        </p:txBody>
      </p:sp>
      <p:cxnSp>
        <p:nvCxnSpPr>
          <p:cNvPr id="10" name="Straight Connector 9">
            <a:extLst>
              <a:ext uri="{FF2B5EF4-FFF2-40B4-BE49-F238E27FC236}">
                <a16:creationId xmlns:a16="http://schemas.microsoft.com/office/drawing/2014/main" id="{78B7283A-2079-6643-85FB-15EBC36FBBCF}"/>
              </a:ext>
            </a:extLst>
          </p:cNvPr>
          <p:cNvCxnSpPr/>
          <p:nvPr userDrawn="1"/>
        </p:nvCxnSpPr>
        <p:spPr>
          <a:xfrm>
            <a:off x="887438" y="1226294"/>
            <a:ext cx="108329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Google Shape;23;p3">
            <a:extLst>
              <a:ext uri="{FF2B5EF4-FFF2-40B4-BE49-F238E27FC236}">
                <a16:creationId xmlns:a16="http://schemas.microsoft.com/office/drawing/2014/main" id="{3B3244F5-92FD-9148-8B09-D193E7EA1C90}"/>
              </a:ext>
            </a:extLst>
          </p:cNvPr>
          <p:cNvSpPr/>
          <p:nvPr userDrawn="1"/>
        </p:nvSpPr>
        <p:spPr>
          <a:xfrm>
            <a:off x="106358" y="5950788"/>
            <a:ext cx="580734" cy="79614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 name="Google Shape;35;p3">
            <a:extLst>
              <a:ext uri="{FF2B5EF4-FFF2-40B4-BE49-F238E27FC236}">
                <a16:creationId xmlns:a16="http://schemas.microsoft.com/office/drawing/2014/main" id="{3984CC14-55D6-7D4B-9963-938FE7A179DC}"/>
              </a:ext>
            </a:extLst>
          </p:cNvPr>
          <p:cNvSpPr/>
          <p:nvPr userDrawn="1"/>
        </p:nvSpPr>
        <p:spPr>
          <a:xfrm rot="5400000">
            <a:off x="1770677" y="4984499"/>
            <a:ext cx="98953" cy="3640307"/>
          </a:xfrm>
          <a:prstGeom prst="rect">
            <a:avLst/>
          </a:prstGeom>
          <a:solidFill>
            <a:srgbClr val="EF6A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 name="Google Shape;23;p3">
            <a:extLst>
              <a:ext uri="{FF2B5EF4-FFF2-40B4-BE49-F238E27FC236}">
                <a16:creationId xmlns:a16="http://schemas.microsoft.com/office/drawing/2014/main" id="{16CB5EFF-58BF-CD4C-A85C-538662C26396}"/>
              </a:ext>
            </a:extLst>
          </p:cNvPr>
          <p:cNvSpPr/>
          <p:nvPr userDrawn="1"/>
        </p:nvSpPr>
        <p:spPr>
          <a:xfrm>
            <a:off x="155240" y="5896152"/>
            <a:ext cx="580734" cy="79614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1" name="Picture 38" descr="A picture containing graphical user interface, application&#10;&#10;Description automatically generated">
            <a:extLst>
              <a:ext uri="{FF2B5EF4-FFF2-40B4-BE49-F238E27FC236}">
                <a16:creationId xmlns:a16="http://schemas.microsoft.com/office/drawing/2014/main" id="{36C44873-C3ED-B744-9F33-13DE42609B4F}"/>
              </a:ext>
            </a:extLst>
          </p:cNvPr>
          <p:cNvPicPr>
            <a:picLocks noChangeAspect="1"/>
          </p:cNvPicPr>
          <p:nvPr userDrawn="1"/>
        </p:nvPicPr>
        <p:blipFill>
          <a:blip r:embed="rId2"/>
          <a:stretch>
            <a:fillRect/>
          </a:stretch>
        </p:blipFill>
        <p:spPr>
          <a:xfrm>
            <a:off x="194889" y="6222874"/>
            <a:ext cx="1308835" cy="373810"/>
          </a:xfrm>
          <a:prstGeom prst="rect">
            <a:avLst/>
          </a:prstGeom>
        </p:spPr>
      </p:pic>
      <p:pic>
        <p:nvPicPr>
          <p:cNvPr id="34" name="Picture 33" descr="Logo, icon&#10;&#10;Description automatically generated">
            <a:extLst>
              <a:ext uri="{FF2B5EF4-FFF2-40B4-BE49-F238E27FC236}">
                <a16:creationId xmlns:a16="http://schemas.microsoft.com/office/drawing/2014/main" id="{A825F341-10DE-4144-8ACD-055E292352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8153" y="6096861"/>
            <a:ext cx="602433" cy="602433"/>
          </a:xfrm>
          <a:prstGeom prst="rect">
            <a:avLst/>
          </a:prstGeom>
        </p:spPr>
      </p:pic>
      <p:cxnSp>
        <p:nvCxnSpPr>
          <p:cNvPr id="38" name="Straight Connector 37">
            <a:extLst>
              <a:ext uri="{FF2B5EF4-FFF2-40B4-BE49-F238E27FC236}">
                <a16:creationId xmlns:a16="http://schemas.microsoft.com/office/drawing/2014/main" id="{D7AEA142-3A1B-8647-B2D4-2DEE8117DBF5}"/>
              </a:ext>
            </a:extLst>
          </p:cNvPr>
          <p:cNvCxnSpPr>
            <a:cxnSpLocks/>
          </p:cNvCxnSpPr>
          <p:nvPr userDrawn="1"/>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4873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11EAACC7-3B3F-47D1-959A-EF58926E955E}" type="datetimeFigureOut">
              <a:rPr lang="en-US" smtClean="0"/>
              <a:t>1/7/23</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632366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11EAACC7-3B3F-47D1-959A-EF58926E955E}" type="datetimeFigureOut">
              <a:rPr lang="en-US" smtClean="0"/>
              <a:t>1/7/23</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245400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11EAACC7-3B3F-47D1-959A-EF58926E955E}" type="datetimeFigureOut">
              <a:rPr lang="en-US" smtClean="0"/>
              <a:t>1/7/23</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976603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11EAACC7-3B3F-47D1-959A-EF58926E955E}" type="datetimeFigureOut">
              <a:rPr lang="en-US" smtClean="0"/>
              <a:t>1/7/23</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897102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11EAACC7-3B3F-47D1-959A-EF58926E955E}" type="datetimeFigureOut">
              <a:rPr lang="en-US" smtClean="0"/>
              <a:t>1/7/23</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430015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11EAACC7-3B3F-47D1-959A-EF58926E955E}" type="datetimeFigureOut">
              <a:rPr lang="en-US" smtClean="0"/>
              <a:t>1/7/23</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756242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11EAACC7-3B3F-47D1-959A-EF58926E955E}" type="datetimeFigureOut">
              <a:rPr lang="en-US" smtClean="0"/>
              <a:t>1/7/23</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50383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a:t>Click to edit</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11EAACC7-3B3F-47D1-959A-EF58926E955E}" type="datetimeFigureOut">
              <a:rPr lang="en-US" smtClean="0"/>
              <a:t>1/7/23</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endParaRPr lang="en-US"/>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a:t>
            </a:fld>
            <a:endParaRPr lang="en-US"/>
          </a:p>
        </p:txBody>
      </p:sp>
    </p:spTree>
    <p:extLst>
      <p:ext uri="{BB962C8B-B14F-4D97-AF65-F5344CB8AC3E}">
        <p14:creationId xmlns:p14="http://schemas.microsoft.com/office/powerpoint/2010/main" val="2372695354"/>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893" r:id="rId6"/>
    <p:sldLayoutId id="2147483889" r:id="rId7"/>
    <p:sldLayoutId id="2147483890" r:id="rId8"/>
    <p:sldLayoutId id="2147483891" r:id="rId9"/>
    <p:sldLayoutId id="2147483892" r:id="rId10"/>
    <p:sldLayoutId id="2147483894" r:id="rId11"/>
  </p:sldLayoutIdLst>
  <p:txStyles>
    <p:titleStyle>
      <a:lvl1pPr algn="l" defTabSz="914400" rtl="0" eaLnBrk="1" latinLnBrk="0" hangingPunct="1">
        <a:lnSpc>
          <a:spcPct val="90000"/>
        </a:lnSpc>
        <a:spcBef>
          <a:spcPct val="0"/>
        </a:spcBef>
        <a:buNone/>
        <a:defRPr sz="4800" b="1" i="0" kern="1200" cap="all" baseline="0">
          <a:solidFill>
            <a:schemeClr val="tx1"/>
          </a:solidFill>
          <a:latin typeface="Gill Sans Nova Light" panose="020F0302020204030204" pitchFamily="34" charset="0"/>
          <a:ea typeface="+mj-ea"/>
          <a:cs typeface="Gill Sans Nova Light" panose="020F0302020204030204" pitchFamily="34" charset="0"/>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1"/>
          </a:solidFill>
          <a:latin typeface="Gill Sans Nova Light" panose="020F0302020204030204" pitchFamily="34" charset="0"/>
          <a:ea typeface="+mn-ea"/>
          <a:cs typeface="Gill Sans Nova Light" panose="020F0302020204030204" pitchFamily="34" charset="0"/>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1"/>
          </a:solidFill>
          <a:latin typeface="Gill Sans Nova Light" panose="020F0302020204030204" pitchFamily="34" charset="0"/>
          <a:ea typeface="+mn-ea"/>
          <a:cs typeface="Gill Sans Nova Light" panose="020F0302020204030204" pitchFamily="34" charset="0"/>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1"/>
          </a:solidFill>
          <a:latin typeface="Gill Sans Nova Light" panose="020F0302020204030204" pitchFamily="34" charset="0"/>
          <a:ea typeface="+mn-ea"/>
          <a:cs typeface="Gill Sans Nova Light" panose="020F0302020204030204" pitchFamily="34" charset="0"/>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1"/>
          </a:solidFill>
          <a:latin typeface="Gill Sans Nova Light" panose="020F0302020204030204" pitchFamily="34" charset="0"/>
          <a:ea typeface="+mn-ea"/>
          <a:cs typeface="Gill Sans Nova Light" panose="020F0302020204030204" pitchFamily="34" charset="0"/>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1"/>
          </a:solidFill>
          <a:latin typeface="Gill Sans Nova Light" panose="020F0302020204030204" pitchFamily="34" charset="0"/>
          <a:ea typeface="+mn-ea"/>
          <a:cs typeface="Gill Sans Nova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comments" Target="../comments/commen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png"/><Relationship Id="rId7" Type="http://schemas.openxmlformats.org/officeDocument/2006/relationships/diagramColors" Target="../diagrams/colors4.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tiff"/><Relationship Id="rId7"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hyperlink" Target="mailto:sbk86@cornell.edu" TargetMode="External"/><Relationship Id="rId7" Type="http://schemas.openxmlformats.org/officeDocument/2006/relationships/image" Target="../media/image4.png"/><Relationship Id="rId2" Type="http://schemas.openxmlformats.org/officeDocument/2006/relationships/hyperlink" Target="mailto:ayw35@cornell.edu" TargetMode="External"/><Relationship Id="rId1" Type="http://schemas.openxmlformats.org/officeDocument/2006/relationships/slideLayout" Target="../slideLayouts/slideLayout2.xml"/><Relationship Id="rId6" Type="http://schemas.openxmlformats.org/officeDocument/2006/relationships/hyperlink" Target="mailto:gxz2@cornell.edu" TargetMode="External"/><Relationship Id="rId5" Type="http://schemas.openxmlformats.org/officeDocument/2006/relationships/hyperlink" Target="mailto:kzw7@cornell.edu" TargetMode="External"/><Relationship Id="rId4" Type="http://schemas.openxmlformats.org/officeDocument/2006/relationships/hyperlink" Target="mailto:sk2396@cornell.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gif"/><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omments" Target="../comments/comment2.xml"/><Relationship Id="rId5" Type="http://schemas.openxmlformats.org/officeDocument/2006/relationships/image" Target="../media/image16.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2950D9A-4705-4314-961A-4F88B2CE41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145005" y="1332427"/>
            <a:ext cx="7504612" cy="2034458"/>
          </a:xfrm>
        </p:spPr>
        <p:txBody>
          <a:bodyPr>
            <a:normAutofit/>
          </a:bodyPr>
          <a:lstStyle/>
          <a:p>
            <a:pPr algn="l"/>
            <a:r>
              <a:rPr lang="en-US" sz="6200" i="0" err="1"/>
              <a:t>De&amp;I</a:t>
            </a:r>
            <a:r>
              <a:rPr lang="en-US" sz="6200" i="0"/>
              <a:t> Workshop: Casing basics</a:t>
            </a:r>
          </a:p>
        </p:txBody>
      </p:sp>
      <p:cxnSp>
        <p:nvCxnSpPr>
          <p:cNvPr id="38" name="Straight Connector 37">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878186" y="1"/>
            <a:ext cx="345294" cy="688131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EE10AC2-20ED-4628-9A8E-14F8437B55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794205" y="-4764"/>
            <a:ext cx="5397796" cy="104143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0F9D86D6-D4B2-401F-B62C-B2B1A749C10B}"/>
              </a:ext>
            </a:extLst>
          </p:cNvPr>
          <p:cNvGrpSpPr/>
          <p:nvPr/>
        </p:nvGrpSpPr>
        <p:grpSpPr>
          <a:xfrm>
            <a:off x="1615698" y="3956528"/>
            <a:ext cx="6077451" cy="732341"/>
            <a:chOff x="1145005" y="4749755"/>
            <a:chExt cx="6077451" cy="732341"/>
          </a:xfrm>
        </p:grpSpPr>
        <p:pic>
          <p:nvPicPr>
            <p:cNvPr id="37" name="Picture 38" descr="A picture containing graphical user interface, application&#10;&#10;Description automatically generated">
              <a:extLst>
                <a:ext uri="{FF2B5EF4-FFF2-40B4-BE49-F238E27FC236}">
                  <a16:creationId xmlns:a16="http://schemas.microsoft.com/office/drawing/2014/main" id="{B225E351-2E08-4D6C-B40F-9829100039E7}"/>
                </a:ext>
              </a:extLst>
            </p:cNvPr>
            <p:cNvPicPr>
              <a:picLocks noChangeAspect="1"/>
            </p:cNvPicPr>
            <p:nvPr/>
          </p:nvPicPr>
          <p:blipFill>
            <a:blip r:embed="rId3"/>
            <a:stretch>
              <a:fillRect/>
            </a:stretch>
          </p:blipFill>
          <p:spPr>
            <a:xfrm>
              <a:off x="1145005" y="4831974"/>
              <a:ext cx="2219325" cy="650122"/>
            </a:xfrm>
            <a:prstGeom prst="rect">
              <a:avLst/>
            </a:prstGeom>
          </p:spPr>
        </p:pic>
        <p:pic>
          <p:nvPicPr>
            <p:cNvPr id="39" name="Picture 40" descr="Logo&#10;&#10;Description automatically generated">
              <a:extLst>
                <a:ext uri="{FF2B5EF4-FFF2-40B4-BE49-F238E27FC236}">
                  <a16:creationId xmlns:a16="http://schemas.microsoft.com/office/drawing/2014/main" id="{F51F4CF7-6B07-4308-B3B8-2290991A7E38}"/>
                </a:ext>
              </a:extLst>
            </p:cNvPr>
            <p:cNvPicPr>
              <a:picLocks noChangeAspect="1"/>
            </p:cNvPicPr>
            <p:nvPr/>
          </p:nvPicPr>
          <p:blipFill>
            <a:blip r:embed="rId4"/>
            <a:stretch>
              <a:fillRect/>
            </a:stretch>
          </p:blipFill>
          <p:spPr>
            <a:xfrm>
              <a:off x="5146006" y="4749755"/>
              <a:ext cx="2076450" cy="728837"/>
            </a:xfrm>
            <a:prstGeom prst="rect">
              <a:avLst/>
            </a:prstGeom>
          </p:spPr>
        </p:pic>
      </p:grpSp>
      <p:cxnSp>
        <p:nvCxnSpPr>
          <p:cNvPr id="42" name="Straight Arrow Connector 41">
            <a:extLst>
              <a:ext uri="{FF2B5EF4-FFF2-40B4-BE49-F238E27FC236}">
                <a16:creationId xmlns:a16="http://schemas.microsoft.com/office/drawing/2014/main" id="{B7587549-BAB2-468F-BF3D-6B00C3D51FF3}"/>
              </a:ext>
            </a:extLst>
          </p:cNvPr>
          <p:cNvCxnSpPr/>
          <p:nvPr/>
        </p:nvCxnSpPr>
        <p:spPr>
          <a:xfrm flipV="1">
            <a:off x="1247274" y="3621505"/>
            <a:ext cx="7309183" cy="12032"/>
          </a:xfrm>
          <a:prstGeom prst="straightConnector1">
            <a:avLst/>
          </a:prstGeom>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EDB56F22-0B8A-4A38-BA4F-0BB3B16CA814}"/>
              </a:ext>
            </a:extLst>
          </p:cNvPr>
          <p:cNvSpPr txBox="1"/>
          <p:nvPr/>
        </p:nvSpPr>
        <p:spPr>
          <a:xfrm>
            <a:off x="9213040" y="6354146"/>
            <a:ext cx="2720410" cy="369332"/>
          </a:xfrm>
          <a:prstGeom prst="rect">
            <a:avLst/>
          </a:prstGeom>
          <a:solidFill>
            <a:schemeClr val="bg1"/>
          </a:solidFill>
        </p:spPr>
        <p:txBody>
          <a:bodyPr wrap="square" rtlCol="0">
            <a:spAutoFit/>
          </a:bodyPr>
          <a:lstStyle/>
          <a:p>
            <a:r>
              <a:rPr lang="en-US"/>
              <a:t>Sign in here! </a:t>
            </a:r>
            <a:r>
              <a:rPr lang="en-US" err="1"/>
              <a:t>bit.ly</a:t>
            </a:r>
            <a:r>
              <a:rPr lang="en-US"/>
              <a:t>/180dccyc</a:t>
            </a:r>
          </a:p>
        </p:txBody>
      </p:sp>
      <p:pic>
        <p:nvPicPr>
          <p:cNvPr id="3" name="Picture 2" descr="Text&#10;&#10;Description automatically generated">
            <a:extLst>
              <a:ext uri="{FF2B5EF4-FFF2-40B4-BE49-F238E27FC236}">
                <a16:creationId xmlns:a16="http://schemas.microsoft.com/office/drawing/2014/main" id="{342B6885-6EB7-4656-817B-567A6E645DF9}"/>
              </a:ext>
            </a:extLst>
          </p:cNvPr>
          <p:cNvPicPr>
            <a:picLocks noChangeAspect="1"/>
          </p:cNvPicPr>
          <p:nvPr/>
        </p:nvPicPr>
        <p:blipFill>
          <a:blip r:embed="rId5"/>
          <a:stretch>
            <a:fillRect/>
          </a:stretch>
        </p:blipFill>
        <p:spPr>
          <a:xfrm>
            <a:off x="4270877" y="3958098"/>
            <a:ext cx="764713" cy="736138"/>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6B70D-8463-0441-A515-FA88D9E80599}"/>
              </a:ext>
            </a:extLst>
          </p:cNvPr>
          <p:cNvSpPr>
            <a:spLocks noGrp="1"/>
          </p:cNvSpPr>
          <p:nvPr>
            <p:ph type="title"/>
          </p:nvPr>
        </p:nvSpPr>
        <p:spPr/>
        <p:txBody>
          <a:bodyPr>
            <a:normAutofit fontScale="90000"/>
          </a:bodyPr>
          <a:lstStyle/>
          <a:p>
            <a:r>
              <a:rPr lang="en-US"/>
              <a:t>Resume review</a:t>
            </a:r>
          </a:p>
        </p:txBody>
      </p:sp>
      <p:pic>
        <p:nvPicPr>
          <p:cNvPr id="5" name="Picture 5" descr="Timeline&#10;&#10;Description automatically generated">
            <a:extLst>
              <a:ext uri="{FF2B5EF4-FFF2-40B4-BE49-F238E27FC236}">
                <a16:creationId xmlns:a16="http://schemas.microsoft.com/office/drawing/2014/main" id="{9779A316-B0C5-4ECC-8331-3BE06E3CB552}"/>
              </a:ext>
            </a:extLst>
          </p:cNvPr>
          <p:cNvPicPr>
            <a:picLocks noChangeAspect="1"/>
          </p:cNvPicPr>
          <p:nvPr/>
        </p:nvPicPr>
        <p:blipFill>
          <a:blip r:embed="rId3"/>
          <a:stretch>
            <a:fillRect/>
          </a:stretch>
        </p:blipFill>
        <p:spPr>
          <a:xfrm>
            <a:off x="6466115" y="1337137"/>
            <a:ext cx="4702628" cy="5424698"/>
          </a:xfrm>
          <a:prstGeom prst="rect">
            <a:avLst/>
          </a:prstGeom>
        </p:spPr>
      </p:pic>
      <p:sp>
        <p:nvSpPr>
          <p:cNvPr id="6" name="Oval 5">
            <a:extLst>
              <a:ext uri="{FF2B5EF4-FFF2-40B4-BE49-F238E27FC236}">
                <a16:creationId xmlns:a16="http://schemas.microsoft.com/office/drawing/2014/main" id="{D5FB054A-02E3-4C9C-803E-9DF8AD8EF60A}"/>
              </a:ext>
            </a:extLst>
          </p:cNvPr>
          <p:cNvSpPr/>
          <p:nvPr/>
        </p:nvSpPr>
        <p:spPr>
          <a:xfrm>
            <a:off x="907143" y="1518560"/>
            <a:ext cx="1973942" cy="1930400"/>
          </a:xfrm>
          <a:prstGeom prst="ellips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0000"/>
                </a:solidFill>
                <a:latin typeface="Gill Sans Nova Light" panose="020F0302020204030204" pitchFamily="34" charset="0"/>
                <a:cs typeface="Gill Sans Nova Light" panose="020F0302020204030204" pitchFamily="34" charset="0"/>
              </a:rPr>
              <a:t>4 Sections</a:t>
            </a:r>
          </a:p>
        </p:txBody>
      </p:sp>
      <p:sp>
        <p:nvSpPr>
          <p:cNvPr id="16" name="Oval 15">
            <a:extLst>
              <a:ext uri="{FF2B5EF4-FFF2-40B4-BE49-F238E27FC236}">
                <a16:creationId xmlns:a16="http://schemas.microsoft.com/office/drawing/2014/main" id="{E8F3CDAB-5783-462D-AC2D-5737C58563CD}"/>
              </a:ext>
            </a:extLst>
          </p:cNvPr>
          <p:cNvSpPr/>
          <p:nvPr/>
        </p:nvSpPr>
        <p:spPr>
          <a:xfrm>
            <a:off x="3780971" y="1518559"/>
            <a:ext cx="1973942" cy="1930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000000"/>
                </a:solidFill>
                <a:latin typeface="Gill Sans Nova Light" panose="020F0302020204030204" pitchFamily="34" charset="0"/>
                <a:cs typeface="Gill Sans Nova Light" panose="020F0302020204030204" pitchFamily="34" charset="0"/>
              </a:rPr>
              <a:t>Different words to start each sentence</a:t>
            </a:r>
          </a:p>
        </p:txBody>
      </p:sp>
      <p:sp>
        <p:nvSpPr>
          <p:cNvPr id="20" name="Oval 19">
            <a:extLst>
              <a:ext uri="{FF2B5EF4-FFF2-40B4-BE49-F238E27FC236}">
                <a16:creationId xmlns:a16="http://schemas.microsoft.com/office/drawing/2014/main" id="{FFC46CE5-6FE7-4D24-80A6-CBD5BBC17E49}"/>
              </a:ext>
            </a:extLst>
          </p:cNvPr>
          <p:cNvSpPr/>
          <p:nvPr/>
        </p:nvSpPr>
        <p:spPr>
          <a:xfrm>
            <a:off x="907142" y="3768274"/>
            <a:ext cx="1973942" cy="1930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000000"/>
                </a:solidFill>
                <a:latin typeface="Gill Sans Nova Light" panose="020F0302020204030204" pitchFamily="34" charset="0"/>
                <a:cs typeface="Gill Sans Nova Light" panose="020F0302020204030204" pitchFamily="34" charset="0"/>
              </a:rPr>
              <a:t>Same font and bullets used</a:t>
            </a:r>
          </a:p>
        </p:txBody>
      </p:sp>
      <p:sp>
        <p:nvSpPr>
          <p:cNvPr id="21" name="Oval 20">
            <a:extLst>
              <a:ext uri="{FF2B5EF4-FFF2-40B4-BE49-F238E27FC236}">
                <a16:creationId xmlns:a16="http://schemas.microsoft.com/office/drawing/2014/main" id="{D61481A1-6FF9-44BA-B6D8-303A72A1A2C4}"/>
              </a:ext>
            </a:extLst>
          </p:cNvPr>
          <p:cNvSpPr/>
          <p:nvPr/>
        </p:nvSpPr>
        <p:spPr>
          <a:xfrm>
            <a:off x="3780970" y="3768273"/>
            <a:ext cx="1973942" cy="1930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000000"/>
                </a:solidFill>
                <a:latin typeface="Gill Sans Nova Light" panose="020F0302020204030204" pitchFamily="34" charset="0"/>
                <a:cs typeface="Gill Sans Nova Light" panose="020F0302020204030204" pitchFamily="34" charset="0"/>
              </a:rPr>
              <a:t>Numerous things mentioned in skills and interests</a:t>
            </a:r>
          </a:p>
        </p:txBody>
      </p:sp>
      <p:pic>
        <p:nvPicPr>
          <p:cNvPr id="3" name="Picture 2" descr="Text&#10;&#10;Description automatically generated">
            <a:extLst>
              <a:ext uri="{FF2B5EF4-FFF2-40B4-BE49-F238E27FC236}">
                <a16:creationId xmlns:a16="http://schemas.microsoft.com/office/drawing/2014/main" id="{4E1C1B61-8D25-4613-A955-2C8D76AB0C79}"/>
              </a:ext>
            </a:extLst>
          </p:cNvPr>
          <p:cNvPicPr>
            <a:picLocks noChangeAspect="1"/>
          </p:cNvPicPr>
          <p:nvPr/>
        </p:nvPicPr>
        <p:blipFill>
          <a:blip r:embed="rId4"/>
          <a:stretch>
            <a:fillRect/>
          </a:stretch>
        </p:blipFill>
        <p:spPr>
          <a:xfrm>
            <a:off x="2470652" y="6186948"/>
            <a:ext cx="459913" cy="450388"/>
          </a:xfrm>
          <a:prstGeom prst="rect">
            <a:avLst/>
          </a:prstGeom>
        </p:spPr>
      </p:pic>
    </p:spTree>
    <p:extLst>
      <p:ext uri="{BB962C8B-B14F-4D97-AF65-F5344CB8AC3E}">
        <p14:creationId xmlns:p14="http://schemas.microsoft.com/office/powerpoint/2010/main" val="3794650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B631-931E-5A47-8285-566959B405B4}"/>
              </a:ext>
            </a:extLst>
          </p:cNvPr>
          <p:cNvSpPr>
            <a:spLocks noGrp="1"/>
          </p:cNvSpPr>
          <p:nvPr>
            <p:ph type="title"/>
          </p:nvPr>
        </p:nvSpPr>
        <p:spPr/>
        <p:txBody>
          <a:bodyPr>
            <a:normAutofit fontScale="90000"/>
          </a:bodyPr>
          <a:lstStyle/>
          <a:p>
            <a:r>
              <a:rPr lang="en-US"/>
              <a:t>Behavioral questions</a:t>
            </a:r>
          </a:p>
        </p:txBody>
      </p:sp>
      <p:sp>
        <p:nvSpPr>
          <p:cNvPr id="4" name="Rectangle 3">
            <a:extLst>
              <a:ext uri="{FF2B5EF4-FFF2-40B4-BE49-F238E27FC236}">
                <a16:creationId xmlns:a16="http://schemas.microsoft.com/office/drawing/2014/main" id="{1F4AE080-EB3E-FB4C-825E-E7C6AD4569F6}"/>
              </a:ext>
            </a:extLst>
          </p:cNvPr>
          <p:cNvSpPr/>
          <p:nvPr/>
        </p:nvSpPr>
        <p:spPr>
          <a:xfrm>
            <a:off x="1335381" y="1670197"/>
            <a:ext cx="3347829" cy="14783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Gill Sans Nova Light" panose="020F0302020204030204" pitchFamily="34" charset="0"/>
                <a:cs typeface="Gill Sans Nova Light" panose="020F0302020204030204" pitchFamily="34" charset="0"/>
              </a:rPr>
              <a:t>Opportunity to provide context to your resume and and focuses on how you handle different professional situations </a:t>
            </a:r>
          </a:p>
        </p:txBody>
      </p:sp>
      <p:pic>
        <p:nvPicPr>
          <p:cNvPr id="5" name="Picture 4">
            <a:extLst>
              <a:ext uri="{FF2B5EF4-FFF2-40B4-BE49-F238E27FC236}">
                <a16:creationId xmlns:a16="http://schemas.microsoft.com/office/drawing/2014/main" id="{21DDB7C9-BFD7-CB4E-84DD-9BAFA55BE37A}"/>
              </a:ext>
            </a:extLst>
          </p:cNvPr>
          <p:cNvPicPr>
            <a:picLocks noChangeAspect="1"/>
          </p:cNvPicPr>
          <p:nvPr/>
        </p:nvPicPr>
        <p:blipFill rotWithShape="1">
          <a:blip r:embed="rId3"/>
          <a:srcRect l="2788" t="37487" r="5923" b="23282"/>
          <a:stretch/>
        </p:blipFill>
        <p:spPr>
          <a:xfrm>
            <a:off x="5066271" y="1373629"/>
            <a:ext cx="6433750" cy="3050638"/>
          </a:xfrm>
          <a:prstGeom prst="rect">
            <a:avLst/>
          </a:prstGeom>
        </p:spPr>
      </p:pic>
      <p:sp>
        <p:nvSpPr>
          <p:cNvPr id="6" name="Down Arrow 5">
            <a:extLst>
              <a:ext uri="{FF2B5EF4-FFF2-40B4-BE49-F238E27FC236}">
                <a16:creationId xmlns:a16="http://schemas.microsoft.com/office/drawing/2014/main" id="{583D4A1E-BAD6-6B45-99CA-ED7F96A0770F}"/>
              </a:ext>
            </a:extLst>
          </p:cNvPr>
          <p:cNvSpPr/>
          <p:nvPr/>
        </p:nvSpPr>
        <p:spPr>
          <a:xfrm>
            <a:off x="2372497" y="3265890"/>
            <a:ext cx="1000898" cy="315097"/>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Nova Light" panose="020F0302020204030204" pitchFamily="34" charset="0"/>
              <a:cs typeface="Gill Sans Nova Light" panose="020F0302020204030204" pitchFamily="34" charset="0"/>
            </a:endParaRPr>
          </a:p>
        </p:txBody>
      </p:sp>
      <p:sp>
        <p:nvSpPr>
          <p:cNvPr id="7" name="TextBox 6">
            <a:extLst>
              <a:ext uri="{FF2B5EF4-FFF2-40B4-BE49-F238E27FC236}">
                <a16:creationId xmlns:a16="http://schemas.microsoft.com/office/drawing/2014/main" id="{EBACA0E0-0CB9-D848-8A89-22644F8BD729}"/>
              </a:ext>
            </a:extLst>
          </p:cNvPr>
          <p:cNvSpPr txBox="1"/>
          <p:nvPr/>
        </p:nvSpPr>
        <p:spPr>
          <a:xfrm>
            <a:off x="1810668" y="3808365"/>
            <a:ext cx="1951496" cy="477054"/>
          </a:xfrm>
          <a:prstGeom prst="rect">
            <a:avLst/>
          </a:prstGeom>
          <a:noFill/>
        </p:spPr>
        <p:txBody>
          <a:bodyPr wrap="none" rtlCol="0">
            <a:spAutoFit/>
          </a:bodyPr>
          <a:lstStyle/>
          <a:p>
            <a:r>
              <a:rPr lang="en-US" sz="2500" b="1">
                <a:solidFill>
                  <a:srgbClr val="9FAE3C"/>
                </a:solidFill>
                <a:latin typeface="Gill Sans Nova Light" panose="020F0302020204030204" pitchFamily="34" charset="0"/>
                <a:cs typeface="Gill Sans Nova Light" panose="020F0302020204030204" pitchFamily="34" charset="0"/>
              </a:rPr>
              <a:t>STAR Method</a:t>
            </a:r>
          </a:p>
        </p:txBody>
      </p:sp>
      <p:sp>
        <p:nvSpPr>
          <p:cNvPr id="11" name="TextBox 10">
            <a:extLst>
              <a:ext uri="{FF2B5EF4-FFF2-40B4-BE49-F238E27FC236}">
                <a16:creationId xmlns:a16="http://schemas.microsoft.com/office/drawing/2014/main" id="{5D030048-BF3E-4B41-A232-6B483805F0D1}"/>
              </a:ext>
            </a:extLst>
          </p:cNvPr>
          <p:cNvSpPr txBox="1"/>
          <p:nvPr/>
        </p:nvSpPr>
        <p:spPr>
          <a:xfrm>
            <a:off x="4835531" y="4652903"/>
            <a:ext cx="746038" cy="477054"/>
          </a:xfrm>
          <a:prstGeom prst="rect">
            <a:avLst/>
          </a:prstGeom>
          <a:noFill/>
        </p:spPr>
        <p:txBody>
          <a:bodyPr wrap="none" rtlCol="0">
            <a:spAutoFit/>
          </a:bodyPr>
          <a:lstStyle/>
          <a:p>
            <a:r>
              <a:rPr lang="en-US" sz="2500" b="1">
                <a:solidFill>
                  <a:srgbClr val="E3AB9B"/>
                </a:solidFill>
                <a:latin typeface="Gill Sans Nova Light" panose="020F0302020204030204" pitchFamily="34" charset="0"/>
                <a:cs typeface="Gill Sans Nova Light" panose="020F0302020204030204" pitchFamily="34" charset="0"/>
              </a:rPr>
              <a:t>Do’s</a:t>
            </a:r>
          </a:p>
        </p:txBody>
      </p:sp>
      <p:sp>
        <p:nvSpPr>
          <p:cNvPr id="12" name="TextBox 11">
            <a:extLst>
              <a:ext uri="{FF2B5EF4-FFF2-40B4-BE49-F238E27FC236}">
                <a16:creationId xmlns:a16="http://schemas.microsoft.com/office/drawing/2014/main" id="{5294A1D1-147E-FC45-AC5B-D7291E468E3B}"/>
              </a:ext>
            </a:extLst>
          </p:cNvPr>
          <p:cNvSpPr txBox="1"/>
          <p:nvPr/>
        </p:nvSpPr>
        <p:spPr>
          <a:xfrm>
            <a:off x="8388403" y="4642313"/>
            <a:ext cx="1017266" cy="477054"/>
          </a:xfrm>
          <a:prstGeom prst="rect">
            <a:avLst/>
          </a:prstGeom>
          <a:noFill/>
        </p:spPr>
        <p:txBody>
          <a:bodyPr wrap="none" lIns="91440" tIns="45720" rIns="91440" bIns="45720" rtlCol="0" anchor="t">
            <a:spAutoFit/>
          </a:bodyPr>
          <a:lstStyle/>
          <a:p>
            <a:r>
              <a:rPr lang="en-US" sz="2500" b="1">
                <a:solidFill>
                  <a:srgbClr val="E3AB9B"/>
                </a:solidFill>
                <a:latin typeface="Gill Sans Nova Light"/>
                <a:cs typeface="Gill Sans Nova Light" panose="020F0302020204030204" pitchFamily="34" charset="0"/>
              </a:rPr>
              <a:t>Don'ts</a:t>
            </a:r>
            <a:endParaRPr lang="en-US" sz="2500" b="1">
              <a:solidFill>
                <a:srgbClr val="E3AB9B"/>
              </a:solidFill>
              <a:latin typeface="Gill Sans Nova Light" panose="020F0302020204030204" pitchFamily="34" charset="0"/>
              <a:cs typeface="Gill Sans Nova Light" panose="020F0302020204030204" pitchFamily="34" charset="0"/>
            </a:endParaRPr>
          </a:p>
        </p:txBody>
      </p:sp>
      <p:sp>
        <p:nvSpPr>
          <p:cNvPr id="13" name="TextBox 12">
            <a:extLst>
              <a:ext uri="{FF2B5EF4-FFF2-40B4-BE49-F238E27FC236}">
                <a16:creationId xmlns:a16="http://schemas.microsoft.com/office/drawing/2014/main" id="{E3D8F7FE-F124-2746-AC09-B5981B456946}"/>
              </a:ext>
            </a:extLst>
          </p:cNvPr>
          <p:cNvSpPr txBox="1"/>
          <p:nvPr/>
        </p:nvSpPr>
        <p:spPr>
          <a:xfrm>
            <a:off x="4507848" y="5089396"/>
            <a:ext cx="3561500" cy="1477328"/>
          </a:xfrm>
          <a:prstGeom prst="rect">
            <a:avLst/>
          </a:prstGeom>
          <a:noFill/>
        </p:spPr>
        <p:txBody>
          <a:bodyPr wrap="square" rtlCol="0">
            <a:spAutoFit/>
          </a:bodyPr>
          <a:lstStyle/>
          <a:p>
            <a:pPr marL="285750" indent="-285750" fontAlgn="base">
              <a:buFont typeface="Arial" panose="020B0604020202020204" pitchFamily="34" charset="0"/>
              <a:buChar char="•"/>
            </a:pPr>
            <a:r>
              <a:rPr lang="en-US">
                <a:latin typeface="Gill Sans Nova Light" panose="020F0302020204030204" pitchFamily="34" charset="0"/>
                <a:cs typeface="Gill Sans Nova Light" panose="020F0302020204030204" pitchFamily="34" charset="0"/>
              </a:rPr>
              <a:t>use a </a:t>
            </a:r>
            <a:r>
              <a:rPr lang="en-US" b="1">
                <a:latin typeface="Gill Sans Nova Light" panose="020F0302020204030204" pitchFamily="34" charset="0"/>
                <a:cs typeface="Gill Sans Nova Light" panose="020F0302020204030204" pitchFamily="34" charset="0"/>
              </a:rPr>
              <a:t>variety of different experiences</a:t>
            </a:r>
            <a:r>
              <a:rPr lang="en-US">
                <a:latin typeface="Gill Sans Nova Light" panose="020F0302020204030204" pitchFamily="34" charset="0"/>
                <a:cs typeface="Gill Sans Nova Light" panose="020F0302020204030204" pitchFamily="34" charset="0"/>
              </a:rPr>
              <a:t> + transferable skills</a:t>
            </a:r>
          </a:p>
          <a:p>
            <a:pPr marL="285750" indent="-285750" fontAlgn="base">
              <a:buFont typeface="Arial" panose="020B0604020202020204" pitchFamily="34" charset="0"/>
              <a:buChar char="•"/>
            </a:pPr>
            <a:r>
              <a:rPr lang="en-US">
                <a:latin typeface="Gill Sans Nova Light" panose="020F0302020204030204" pitchFamily="34" charset="0"/>
                <a:cs typeface="Gill Sans Nova Light" panose="020F0302020204030204" pitchFamily="34" charset="0"/>
              </a:rPr>
              <a:t>Keep answers to </a:t>
            </a:r>
            <a:r>
              <a:rPr lang="en-US" b="1">
                <a:latin typeface="Gill Sans Nova Light" panose="020F0302020204030204" pitchFamily="34" charset="0"/>
                <a:cs typeface="Gill Sans Nova Light" panose="020F0302020204030204" pitchFamily="34" charset="0"/>
              </a:rPr>
              <a:t>1-2 mins</a:t>
            </a:r>
          </a:p>
          <a:p>
            <a:pPr marL="285750" indent="-285750" fontAlgn="base">
              <a:buFont typeface="Arial" panose="020B0604020202020204" pitchFamily="34" charset="0"/>
              <a:buChar char="•"/>
            </a:pPr>
            <a:r>
              <a:rPr lang="en-US">
                <a:latin typeface="Gill Sans Nova Light" panose="020F0302020204030204" pitchFamily="34" charset="0"/>
                <a:cs typeface="Gill Sans Nova Light" panose="020F0302020204030204" pitchFamily="34" charset="0"/>
              </a:rPr>
              <a:t>be specific – do your </a:t>
            </a:r>
            <a:r>
              <a:rPr lang="en-US" b="1">
                <a:latin typeface="Gill Sans Nova Light" panose="020F0302020204030204" pitchFamily="34" charset="0"/>
                <a:cs typeface="Gill Sans Nova Light" panose="020F0302020204030204" pitchFamily="34" charset="0"/>
              </a:rPr>
              <a:t>research</a:t>
            </a:r>
          </a:p>
          <a:p>
            <a:pPr marL="285750" indent="-285750" fontAlgn="base">
              <a:buFont typeface="Arial" panose="020B0604020202020204" pitchFamily="34" charset="0"/>
              <a:buChar char="•"/>
            </a:pPr>
            <a:r>
              <a:rPr lang="en-US">
                <a:latin typeface="Gill Sans Nova Light" panose="020F0302020204030204" pitchFamily="34" charset="0"/>
                <a:cs typeface="Gill Sans Nova Light" panose="020F0302020204030204" pitchFamily="34" charset="0"/>
              </a:rPr>
              <a:t>ask </a:t>
            </a:r>
            <a:r>
              <a:rPr lang="en-US" b="1">
                <a:latin typeface="Gill Sans Nova Light" panose="020F0302020204030204" pitchFamily="34" charset="0"/>
                <a:cs typeface="Gill Sans Nova Light" panose="020F0302020204030204" pitchFamily="34" charset="0"/>
              </a:rPr>
              <a:t>follow-up questions</a:t>
            </a:r>
            <a:endParaRPr lang="en-US">
              <a:latin typeface="Gill Sans Nova Light" panose="020F0302020204030204" pitchFamily="34" charset="0"/>
              <a:cs typeface="Gill Sans Nova Light" panose="020F0302020204030204" pitchFamily="34" charset="0"/>
            </a:endParaRPr>
          </a:p>
        </p:txBody>
      </p:sp>
      <p:sp>
        <p:nvSpPr>
          <p:cNvPr id="14" name="TextBox 13">
            <a:extLst>
              <a:ext uri="{FF2B5EF4-FFF2-40B4-BE49-F238E27FC236}">
                <a16:creationId xmlns:a16="http://schemas.microsoft.com/office/drawing/2014/main" id="{78440F3B-1290-C24F-8254-50A796A0CC15}"/>
              </a:ext>
            </a:extLst>
          </p:cNvPr>
          <p:cNvSpPr txBox="1"/>
          <p:nvPr/>
        </p:nvSpPr>
        <p:spPr>
          <a:xfrm>
            <a:off x="8167815" y="5090982"/>
            <a:ext cx="3332205" cy="1477328"/>
          </a:xfrm>
          <a:prstGeom prst="rect">
            <a:avLst/>
          </a:prstGeom>
          <a:noFill/>
        </p:spPr>
        <p:txBody>
          <a:bodyPr wrap="square" rtlCol="0">
            <a:spAutoFit/>
          </a:bodyPr>
          <a:lstStyle/>
          <a:p>
            <a:pPr marL="285750" indent="-285750" fontAlgn="base">
              <a:buFont typeface="Arial" panose="020B0604020202020204" pitchFamily="34" charset="0"/>
              <a:buChar char="•"/>
            </a:pPr>
            <a:r>
              <a:rPr lang="en-US">
                <a:latin typeface="Gill Sans Nova Light" panose="020F0302020204030204" pitchFamily="34" charset="0"/>
                <a:cs typeface="Gill Sans Nova Light" panose="020F0302020204030204" pitchFamily="34" charset="0"/>
              </a:rPr>
              <a:t>lose your composure or </a:t>
            </a:r>
            <a:r>
              <a:rPr lang="en-US" b="1">
                <a:latin typeface="Gill Sans Nova Light" panose="020F0302020204030204" pitchFamily="34" charset="0"/>
                <a:cs typeface="Gill Sans Nova Light" panose="020F0302020204030204" pitchFamily="34" charset="0"/>
              </a:rPr>
              <a:t>confidence</a:t>
            </a:r>
            <a:r>
              <a:rPr lang="en-US">
                <a:latin typeface="Gill Sans Nova Light" panose="020F0302020204030204" pitchFamily="34" charset="0"/>
                <a:cs typeface="Gill Sans Nova Light" panose="020F0302020204030204" pitchFamily="34" charset="0"/>
              </a:rPr>
              <a:t> due to a slip-up</a:t>
            </a:r>
          </a:p>
          <a:p>
            <a:pPr marL="285750" indent="-285750" fontAlgn="base">
              <a:buFont typeface="Arial" panose="020B0604020202020204" pitchFamily="34" charset="0"/>
              <a:buChar char="•"/>
            </a:pPr>
            <a:r>
              <a:rPr lang="en-US">
                <a:latin typeface="Gill Sans Nova Light" panose="020F0302020204030204" pitchFamily="34" charset="0"/>
                <a:cs typeface="Gill Sans Nova Light" panose="020F0302020204030204" pitchFamily="34" charset="0"/>
              </a:rPr>
              <a:t>answer immediately if unsure; take </a:t>
            </a:r>
            <a:r>
              <a:rPr lang="en-US" b="1">
                <a:latin typeface="Gill Sans Nova Light" panose="020F0302020204030204" pitchFamily="34" charset="0"/>
                <a:cs typeface="Gill Sans Nova Light" panose="020F0302020204030204" pitchFamily="34" charset="0"/>
              </a:rPr>
              <a:t>time to think</a:t>
            </a:r>
          </a:p>
          <a:p>
            <a:pPr marL="285750" indent="-285750" fontAlgn="base">
              <a:buFont typeface="Arial" panose="020B0604020202020204" pitchFamily="34" charset="0"/>
              <a:buChar char="•"/>
            </a:pPr>
            <a:r>
              <a:rPr lang="en-US">
                <a:latin typeface="Gill Sans Nova Light" panose="020F0302020204030204" pitchFamily="34" charset="0"/>
                <a:cs typeface="Gill Sans Nova Light" panose="020F0302020204030204" pitchFamily="34" charset="0"/>
              </a:rPr>
              <a:t>act unprofessionally</a:t>
            </a:r>
          </a:p>
        </p:txBody>
      </p:sp>
      <p:sp>
        <p:nvSpPr>
          <p:cNvPr id="15" name="TextBox 14">
            <a:extLst>
              <a:ext uri="{FF2B5EF4-FFF2-40B4-BE49-F238E27FC236}">
                <a16:creationId xmlns:a16="http://schemas.microsoft.com/office/drawing/2014/main" id="{1F13A7E8-8087-AB42-8C70-344D965C560E}"/>
              </a:ext>
            </a:extLst>
          </p:cNvPr>
          <p:cNvSpPr txBox="1"/>
          <p:nvPr/>
        </p:nvSpPr>
        <p:spPr>
          <a:xfrm>
            <a:off x="1399225" y="4615765"/>
            <a:ext cx="1351652" cy="477054"/>
          </a:xfrm>
          <a:prstGeom prst="rect">
            <a:avLst/>
          </a:prstGeom>
          <a:noFill/>
        </p:spPr>
        <p:txBody>
          <a:bodyPr wrap="none" rtlCol="0">
            <a:spAutoFit/>
          </a:bodyPr>
          <a:lstStyle/>
          <a:p>
            <a:r>
              <a:rPr lang="en-US" sz="2500" b="1">
                <a:solidFill>
                  <a:srgbClr val="E3AB9B"/>
                </a:solidFill>
                <a:latin typeface="Gill Sans Nova Light" panose="020F0302020204030204" pitchFamily="34" charset="0"/>
                <a:cs typeface="Gill Sans Nova Light" panose="020F0302020204030204" pitchFamily="34" charset="0"/>
              </a:rPr>
              <a:t>Examples</a:t>
            </a:r>
          </a:p>
        </p:txBody>
      </p:sp>
      <p:sp>
        <p:nvSpPr>
          <p:cNvPr id="16" name="TextBox 15">
            <a:extLst>
              <a:ext uri="{FF2B5EF4-FFF2-40B4-BE49-F238E27FC236}">
                <a16:creationId xmlns:a16="http://schemas.microsoft.com/office/drawing/2014/main" id="{8FBD2B89-4F44-514A-901A-4AA926B05728}"/>
              </a:ext>
            </a:extLst>
          </p:cNvPr>
          <p:cNvSpPr txBox="1"/>
          <p:nvPr/>
        </p:nvSpPr>
        <p:spPr>
          <a:xfrm>
            <a:off x="1783244" y="5092819"/>
            <a:ext cx="2119683" cy="369332"/>
          </a:xfrm>
          <a:prstGeom prst="rect">
            <a:avLst/>
          </a:prstGeom>
          <a:noFill/>
        </p:spPr>
        <p:txBody>
          <a:bodyPr wrap="none" rtlCol="0">
            <a:spAutoFit/>
          </a:bodyPr>
          <a:lstStyle/>
          <a:p>
            <a:r>
              <a:rPr lang="en-US">
                <a:latin typeface="Gill Sans Nova Light" panose="020F0302020204030204" pitchFamily="34" charset="0"/>
                <a:cs typeface="Gill Sans Nova Light" panose="020F0302020204030204" pitchFamily="34" charset="0"/>
              </a:rPr>
              <a:t>tell me about yourself</a:t>
            </a:r>
          </a:p>
        </p:txBody>
      </p:sp>
      <p:sp>
        <p:nvSpPr>
          <p:cNvPr id="17" name="TextBox 16">
            <a:extLst>
              <a:ext uri="{FF2B5EF4-FFF2-40B4-BE49-F238E27FC236}">
                <a16:creationId xmlns:a16="http://schemas.microsoft.com/office/drawing/2014/main" id="{1ACBC263-C99E-6B48-A470-6F59AD342616}"/>
              </a:ext>
            </a:extLst>
          </p:cNvPr>
          <p:cNvSpPr txBox="1"/>
          <p:nvPr/>
        </p:nvSpPr>
        <p:spPr>
          <a:xfrm>
            <a:off x="1795601" y="5485028"/>
            <a:ext cx="2098844" cy="369332"/>
          </a:xfrm>
          <a:prstGeom prst="rect">
            <a:avLst/>
          </a:prstGeom>
          <a:noFill/>
        </p:spPr>
        <p:txBody>
          <a:bodyPr wrap="none" rtlCol="0">
            <a:spAutoFit/>
          </a:bodyPr>
          <a:lstStyle/>
          <a:p>
            <a:r>
              <a:rPr lang="en-US">
                <a:latin typeface="Gill Sans Nova Light" panose="020F0302020204030204" pitchFamily="34" charset="0"/>
                <a:cs typeface="Gill Sans Nova Light" panose="020F0302020204030204" pitchFamily="34" charset="0"/>
              </a:rPr>
              <a:t>why this organization</a:t>
            </a:r>
          </a:p>
        </p:txBody>
      </p:sp>
      <p:sp>
        <p:nvSpPr>
          <p:cNvPr id="18" name="5-Point Star 17">
            <a:extLst>
              <a:ext uri="{FF2B5EF4-FFF2-40B4-BE49-F238E27FC236}">
                <a16:creationId xmlns:a16="http://schemas.microsoft.com/office/drawing/2014/main" id="{22796DFB-B4A8-4B49-B90D-F9CBD9E67CE8}"/>
              </a:ext>
            </a:extLst>
          </p:cNvPr>
          <p:cNvSpPr>
            <a:spLocks noChangeAspect="1"/>
          </p:cNvSpPr>
          <p:nvPr/>
        </p:nvSpPr>
        <p:spPr>
          <a:xfrm>
            <a:off x="1521281" y="5530612"/>
            <a:ext cx="274320" cy="274320"/>
          </a:xfrm>
          <a:prstGeom prst="star5">
            <a:avLst/>
          </a:prstGeom>
          <a:solidFill>
            <a:srgbClr val="E3A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Nova Light" panose="020F0302020204030204" pitchFamily="34" charset="0"/>
              <a:cs typeface="Gill Sans Nova Light" panose="020F0302020204030204" pitchFamily="34" charset="0"/>
            </a:endParaRPr>
          </a:p>
        </p:txBody>
      </p:sp>
      <p:sp>
        <p:nvSpPr>
          <p:cNvPr id="19" name="5-Point Star 18">
            <a:extLst>
              <a:ext uri="{FF2B5EF4-FFF2-40B4-BE49-F238E27FC236}">
                <a16:creationId xmlns:a16="http://schemas.microsoft.com/office/drawing/2014/main" id="{A536E318-997D-6545-9475-C443204A70C6}"/>
              </a:ext>
            </a:extLst>
          </p:cNvPr>
          <p:cNvSpPr>
            <a:spLocks noChangeAspect="1"/>
          </p:cNvSpPr>
          <p:nvPr/>
        </p:nvSpPr>
        <p:spPr>
          <a:xfrm>
            <a:off x="1528802" y="5140325"/>
            <a:ext cx="274320" cy="274320"/>
          </a:xfrm>
          <a:prstGeom prst="star5">
            <a:avLst/>
          </a:prstGeom>
          <a:solidFill>
            <a:srgbClr val="E3A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Nova Light" panose="020F0302020204030204" pitchFamily="34" charset="0"/>
              <a:cs typeface="Gill Sans Nova Light" panose="020F0302020204030204" pitchFamily="34" charset="0"/>
            </a:endParaRPr>
          </a:p>
        </p:txBody>
      </p:sp>
      <p:cxnSp>
        <p:nvCxnSpPr>
          <p:cNvPr id="21" name="Straight Connector 20">
            <a:extLst>
              <a:ext uri="{FF2B5EF4-FFF2-40B4-BE49-F238E27FC236}">
                <a16:creationId xmlns:a16="http://schemas.microsoft.com/office/drawing/2014/main" id="{D5600A37-F12D-F94B-BD5C-31527AB7ABCE}"/>
              </a:ext>
            </a:extLst>
          </p:cNvPr>
          <p:cNvCxnSpPr/>
          <p:nvPr/>
        </p:nvCxnSpPr>
        <p:spPr>
          <a:xfrm>
            <a:off x="1175619" y="4552327"/>
            <a:ext cx="10303811" cy="1401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Picture 2" descr="Text&#10;&#10;Description automatically generated">
            <a:extLst>
              <a:ext uri="{FF2B5EF4-FFF2-40B4-BE49-F238E27FC236}">
                <a16:creationId xmlns:a16="http://schemas.microsoft.com/office/drawing/2014/main" id="{43C3DF5D-698B-46CF-AE27-FD8C1C35344B}"/>
              </a:ext>
            </a:extLst>
          </p:cNvPr>
          <p:cNvPicPr>
            <a:picLocks noChangeAspect="1"/>
          </p:cNvPicPr>
          <p:nvPr/>
        </p:nvPicPr>
        <p:blipFill>
          <a:blip r:embed="rId4"/>
          <a:stretch>
            <a:fillRect/>
          </a:stretch>
        </p:blipFill>
        <p:spPr>
          <a:xfrm>
            <a:off x="2470652" y="6186948"/>
            <a:ext cx="459913" cy="450388"/>
          </a:xfrm>
          <a:prstGeom prst="rect">
            <a:avLst/>
          </a:prstGeom>
        </p:spPr>
      </p:pic>
    </p:spTree>
    <p:extLst>
      <p:ext uri="{BB962C8B-B14F-4D97-AF65-F5344CB8AC3E}">
        <p14:creationId xmlns:p14="http://schemas.microsoft.com/office/powerpoint/2010/main" val="543942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9686C-EAF2-0D42-A153-FFE9FFAE6C9B}"/>
              </a:ext>
            </a:extLst>
          </p:cNvPr>
          <p:cNvSpPr>
            <a:spLocks noGrp="1"/>
          </p:cNvSpPr>
          <p:nvPr>
            <p:ph type="ctrTitle"/>
          </p:nvPr>
        </p:nvSpPr>
        <p:spPr/>
        <p:txBody>
          <a:bodyPr>
            <a:normAutofit/>
          </a:bodyPr>
          <a:lstStyle/>
          <a:p>
            <a:r>
              <a:rPr lang="en-US"/>
              <a:t>What is consulting?</a:t>
            </a:r>
          </a:p>
        </p:txBody>
      </p:sp>
      <p:sp>
        <p:nvSpPr>
          <p:cNvPr id="3" name="Content Placeholder 2">
            <a:extLst>
              <a:ext uri="{FF2B5EF4-FFF2-40B4-BE49-F238E27FC236}">
                <a16:creationId xmlns:a16="http://schemas.microsoft.com/office/drawing/2014/main" id="{C548D106-323F-7340-85E7-B03C40174BA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1598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6F53E-B08D-4CED-B96D-7051A3D8202A}"/>
              </a:ext>
            </a:extLst>
          </p:cNvPr>
          <p:cNvSpPr>
            <a:spLocks noGrp="1"/>
          </p:cNvSpPr>
          <p:nvPr>
            <p:ph type="title"/>
          </p:nvPr>
        </p:nvSpPr>
        <p:spPr/>
        <p:txBody>
          <a:bodyPr>
            <a:normAutofit fontScale="90000"/>
          </a:bodyPr>
          <a:lstStyle/>
          <a:p>
            <a:r>
              <a:rPr lang="en-US">
                <a:cs typeface="Times New Roman"/>
              </a:rPr>
              <a:t>What is casing?</a:t>
            </a:r>
            <a:endParaRPr lang="en-US"/>
          </a:p>
        </p:txBody>
      </p:sp>
      <p:sp>
        <p:nvSpPr>
          <p:cNvPr id="3" name="Content Placeholder 2">
            <a:extLst>
              <a:ext uri="{FF2B5EF4-FFF2-40B4-BE49-F238E27FC236}">
                <a16:creationId xmlns:a16="http://schemas.microsoft.com/office/drawing/2014/main" id="{68F6AA2A-F13B-45C2-AC12-A52358B61E02}"/>
              </a:ext>
            </a:extLst>
          </p:cNvPr>
          <p:cNvSpPr>
            <a:spLocks noGrp="1"/>
          </p:cNvSpPr>
          <p:nvPr>
            <p:ph idx="1"/>
          </p:nvPr>
        </p:nvSpPr>
        <p:spPr>
          <a:xfrm>
            <a:off x="7804297" y="1679944"/>
            <a:ext cx="3423684" cy="1273264"/>
          </a:xfrm>
          <a:ln w="28575">
            <a:solidFill>
              <a:schemeClr val="accent2"/>
            </a:solidFill>
          </a:ln>
        </p:spPr>
        <p:txBody>
          <a:bodyPr vert="horz" lIns="91440" tIns="45720" rIns="91440" bIns="45720" rtlCol="0" anchor="t">
            <a:normAutofit/>
          </a:bodyPr>
          <a:lstStyle/>
          <a:p>
            <a:pPr marL="0" indent="0" algn="ctr">
              <a:buNone/>
            </a:pPr>
            <a:r>
              <a:rPr lang="en-US" b="1"/>
              <a:t>Case interviews are usually 30-45min in length in a formal recruitment setting.</a:t>
            </a:r>
          </a:p>
          <a:p>
            <a:pPr algn="ctr"/>
            <a:endParaRPr lang="en-US"/>
          </a:p>
        </p:txBody>
      </p:sp>
      <p:pic>
        <p:nvPicPr>
          <p:cNvPr id="5" name="Picture 4" descr="Text&#10;&#10;Description automatically generated">
            <a:extLst>
              <a:ext uri="{FF2B5EF4-FFF2-40B4-BE49-F238E27FC236}">
                <a16:creationId xmlns:a16="http://schemas.microsoft.com/office/drawing/2014/main" id="{CE421300-9E71-45F9-947D-8DEC8F0114A4}"/>
              </a:ext>
            </a:extLst>
          </p:cNvPr>
          <p:cNvPicPr>
            <a:picLocks noChangeAspect="1"/>
          </p:cNvPicPr>
          <p:nvPr/>
        </p:nvPicPr>
        <p:blipFill>
          <a:blip r:embed="rId2"/>
          <a:stretch>
            <a:fillRect/>
          </a:stretch>
        </p:blipFill>
        <p:spPr>
          <a:xfrm>
            <a:off x="2470652" y="6186948"/>
            <a:ext cx="459913" cy="450388"/>
          </a:xfrm>
          <a:prstGeom prst="rect">
            <a:avLst/>
          </a:prstGeom>
        </p:spPr>
      </p:pic>
      <p:sp>
        <p:nvSpPr>
          <p:cNvPr id="4" name="Rounded Rectangle 3">
            <a:extLst>
              <a:ext uri="{FF2B5EF4-FFF2-40B4-BE49-F238E27FC236}">
                <a16:creationId xmlns:a16="http://schemas.microsoft.com/office/drawing/2014/main" id="{2D308373-D7E4-F648-AE34-A616171D4D85}"/>
              </a:ext>
            </a:extLst>
          </p:cNvPr>
          <p:cNvSpPr/>
          <p:nvPr/>
        </p:nvSpPr>
        <p:spPr>
          <a:xfrm>
            <a:off x="818706" y="1396096"/>
            <a:ext cx="1892596" cy="2306979"/>
          </a:xfrm>
          <a:prstGeom prst="roundRect">
            <a:avLst/>
          </a:prstGeom>
          <a:solidFill>
            <a:schemeClr val="bg1">
              <a:lumMod val="8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Gill Sans Nova Light" panose="020F0302020204030204" pitchFamily="34" charset="0"/>
                <a:cs typeface="Gill Sans Nova Light" panose="020F0302020204030204" pitchFamily="34" charset="0"/>
              </a:rPr>
              <a:t>1. You’re presented with a business situation and/or problem</a:t>
            </a:r>
          </a:p>
        </p:txBody>
      </p:sp>
      <p:sp>
        <p:nvSpPr>
          <p:cNvPr id="6" name="Rounded Rectangle 5">
            <a:extLst>
              <a:ext uri="{FF2B5EF4-FFF2-40B4-BE49-F238E27FC236}">
                <a16:creationId xmlns:a16="http://schemas.microsoft.com/office/drawing/2014/main" id="{A5360979-4267-EA45-ACF4-9389D273DB13}"/>
              </a:ext>
            </a:extLst>
          </p:cNvPr>
          <p:cNvSpPr/>
          <p:nvPr/>
        </p:nvSpPr>
        <p:spPr>
          <a:xfrm>
            <a:off x="3010904" y="1396096"/>
            <a:ext cx="1892596" cy="2306979"/>
          </a:xfrm>
          <a:prstGeom prst="roundRect">
            <a:avLst/>
          </a:prstGeom>
          <a:solidFill>
            <a:schemeClr val="bg1">
              <a:lumMod val="8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Gill Sans Nova Light" panose="020F0302020204030204" pitchFamily="34" charset="0"/>
                <a:cs typeface="Gill Sans Nova Light" panose="020F0302020204030204" pitchFamily="34" charset="0"/>
              </a:rPr>
              <a:t>2. You create a structured approach to the problem</a:t>
            </a:r>
          </a:p>
        </p:txBody>
      </p:sp>
      <p:sp>
        <p:nvSpPr>
          <p:cNvPr id="7" name="Rounded Rectangle 6">
            <a:extLst>
              <a:ext uri="{FF2B5EF4-FFF2-40B4-BE49-F238E27FC236}">
                <a16:creationId xmlns:a16="http://schemas.microsoft.com/office/drawing/2014/main" id="{C77BE262-D5F1-0B4A-BB8C-C9A26D1E9E0C}"/>
              </a:ext>
            </a:extLst>
          </p:cNvPr>
          <p:cNvSpPr/>
          <p:nvPr/>
        </p:nvSpPr>
        <p:spPr>
          <a:xfrm>
            <a:off x="5149702" y="1396096"/>
            <a:ext cx="1892596" cy="2306979"/>
          </a:xfrm>
          <a:prstGeom prst="roundRect">
            <a:avLst/>
          </a:prstGeom>
          <a:solidFill>
            <a:schemeClr val="bg1">
              <a:lumMod val="8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Gill Sans Nova Light" panose="020F0302020204030204" pitchFamily="34" charset="0"/>
                <a:cs typeface="Gill Sans Nova Light" panose="020F0302020204030204" pitchFamily="34" charset="0"/>
              </a:rPr>
              <a:t>3. You perform analysis with given data</a:t>
            </a:r>
          </a:p>
        </p:txBody>
      </p:sp>
      <p:sp>
        <p:nvSpPr>
          <p:cNvPr id="8" name="Rounded Rectangle 7">
            <a:extLst>
              <a:ext uri="{FF2B5EF4-FFF2-40B4-BE49-F238E27FC236}">
                <a16:creationId xmlns:a16="http://schemas.microsoft.com/office/drawing/2014/main" id="{7ACE990B-174E-154D-8A91-EE3A6008BFB9}"/>
              </a:ext>
            </a:extLst>
          </p:cNvPr>
          <p:cNvSpPr/>
          <p:nvPr/>
        </p:nvSpPr>
        <p:spPr>
          <a:xfrm>
            <a:off x="1859750" y="3791522"/>
            <a:ext cx="1892596" cy="2306979"/>
          </a:xfrm>
          <a:prstGeom prst="roundRect">
            <a:avLst/>
          </a:prstGeom>
          <a:solidFill>
            <a:schemeClr val="bg1">
              <a:lumMod val="8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Gill Sans Nova Light" panose="020F0302020204030204" pitchFamily="34" charset="0"/>
                <a:cs typeface="Gill Sans Nova Light" panose="020F0302020204030204" pitchFamily="34" charset="0"/>
              </a:rPr>
              <a:t>4. You brainstorm strategies based on the interviewer’s questions</a:t>
            </a:r>
          </a:p>
        </p:txBody>
      </p:sp>
      <p:sp>
        <p:nvSpPr>
          <p:cNvPr id="9" name="Rounded Rectangle 8">
            <a:extLst>
              <a:ext uri="{FF2B5EF4-FFF2-40B4-BE49-F238E27FC236}">
                <a16:creationId xmlns:a16="http://schemas.microsoft.com/office/drawing/2014/main" id="{5421CFBE-9859-7B48-B15E-2B144219685F}"/>
              </a:ext>
            </a:extLst>
          </p:cNvPr>
          <p:cNvSpPr/>
          <p:nvPr/>
        </p:nvSpPr>
        <p:spPr>
          <a:xfrm>
            <a:off x="4189226" y="3834796"/>
            <a:ext cx="1892596" cy="2306979"/>
          </a:xfrm>
          <a:prstGeom prst="roundRect">
            <a:avLst/>
          </a:prstGeom>
          <a:solidFill>
            <a:schemeClr val="bg1">
              <a:lumMod val="8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Gill Sans Nova Light" panose="020F0302020204030204" pitchFamily="34" charset="0"/>
                <a:cs typeface="Gill Sans Nova Light" panose="020F0302020204030204" pitchFamily="34" charset="0"/>
              </a:rPr>
              <a:t>5. You present your conclusions</a:t>
            </a:r>
          </a:p>
        </p:txBody>
      </p:sp>
      <p:pic>
        <p:nvPicPr>
          <p:cNvPr id="10" name="Picture 9">
            <a:extLst>
              <a:ext uri="{FF2B5EF4-FFF2-40B4-BE49-F238E27FC236}">
                <a16:creationId xmlns:a16="http://schemas.microsoft.com/office/drawing/2014/main" id="{5940D4C6-9F42-3B46-9FB2-9CE6A1881631}"/>
              </a:ext>
            </a:extLst>
          </p:cNvPr>
          <p:cNvPicPr>
            <a:picLocks noChangeAspect="1"/>
          </p:cNvPicPr>
          <p:nvPr/>
        </p:nvPicPr>
        <p:blipFill>
          <a:blip r:embed="rId3"/>
          <a:stretch>
            <a:fillRect/>
          </a:stretch>
        </p:blipFill>
        <p:spPr>
          <a:xfrm>
            <a:off x="8411298" y="2953208"/>
            <a:ext cx="1892597" cy="1892597"/>
          </a:xfrm>
          <a:prstGeom prst="rect">
            <a:avLst/>
          </a:prstGeom>
        </p:spPr>
      </p:pic>
      <p:sp>
        <p:nvSpPr>
          <p:cNvPr id="11" name="Content Placeholder 2">
            <a:extLst>
              <a:ext uri="{FF2B5EF4-FFF2-40B4-BE49-F238E27FC236}">
                <a16:creationId xmlns:a16="http://schemas.microsoft.com/office/drawing/2014/main" id="{DFFB8F0E-5717-7040-B0A7-5A05CD6459AC}"/>
              </a:ext>
            </a:extLst>
          </p:cNvPr>
          <p:cNvSpPr txBox="1">
            <a:spLocks/>
          </p:cNvSpPr>
          <p:nvPr/>
        </p:nvSpPr>
        <p:spPr>
          <a:xfrm>
            <a:off x="7729869" y="4779368"/>
            <a:ext cx="3423684" cy="1695860"/>
          </a:xfrm>
          <a:prstGeom prst="rect">
            <a:avLst/>
          </a:prstGeom>
          <a:ln w="28575">
            <a:solidFill>
              <a:schemeClr val="accent2"/>
            </a:solidFill>
          </a:ln>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1"/>
                </a:solidFill>
                <a:latin typeface="Gill Sans Nova Light" panose="020F0302020204030204" pitchFamily="34" charset="0"/>
                <a:ea typeface="+mn-ea"/>
                <a:cs typeface="Gill Sans Nova Light" panose="020F0302020204030204" pitchFamily="34" charset="0"/>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1"/>
                </a:solidFill>
                <a:latin typeface="Gill Sans Nova Light" panose="020F0302020204030204" pitchFamily="34" charset="0"/>
                <a:ea typeface="+mn-ea"/>
                <a:cs typeface="Gill Sans Nova Light" panose="020F0302020204030204" pitchFamily="34" charset="0"/>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1"/>
                </a:solidFill>
                <a:latin typeface="Gill Sans Nova Light" panose="020F0302020204030204" pitchFamily="34" charset="0"/>
                <a:ea typeface="+mn-ea"/>
                <a:cs typeface="Gill Sans Nova Light" panose="020F0302020204030204" pitchFamily="34" charset="0"/>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1"/>
                </a:solidFill>
                <a:latin typeface="Gill Sans Nova Light" panose="020F0302020204030204" pitchFamily="34" charset="0"/>
                <a:ea typeface="+mn-ea"/>
                <a:cs typeface="Gill Sans Nova Light" panose="020F0302020204030204" pitchFamily="34" charset="0"/>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1"/>
                </a:solidFill>
                <a:latin typeface="Gill Sans Nova Light" panose="020F0302020204030204" pitchFamily="34" charset="0"/>
                <a:ea typeface="+mn-ea"/>
                <a:cs typeface="Gill Sans Nova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a:t>Tip: always keep a pen and paper with you for a case interview!</a:t>
            </a:r>
          </a:p>
        </p:txBody>
      </p:sp>
    </p:spTree>
    <p:extLst>
      <p:ext uri="{BB962C8B-B14F-4D97-AF65-F5344CB8AC3E}">
        <p14:creationId xmlns:p14="http://schemas.microsoft.com/office/powerpoint/2010/main" val="4017722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81D52-ACDA-4409-9BC0-4EF04C53F7DA}"/>
              </a:ext>
            </a:extLst>
          </p:cNvPr>
          <p:cNvSpPr>
            <a:spLocks noGrp="1"/>
          </p:cNvSpPr>
          <p:nvPr>
            <p:ph type="title"/>
          </p:nvPr>
        </p:nvSpPr>
        <p:spPr/>
        <p:txBody>
          <a:bodyPr>
            <a:normAutofit fontScale="90000"/>
          </a:bodyPr>
          <a:lstStyle/>
          <a:p>
            <a:r>
              <a:rPr lang="en-US">
                <a:cs typeface="Times New Roman"/>
              </a:rPr>
              <a:t>Why case?</a:t>
            </a:r>
            <a:endParaRPr lang="en-US"/>
          </a:p>
        </p:txBody>
      </p:sp>
      <p:sp>
        <p:nvSpPr>
          <p:cNvPr id="4" name="TextBox 3">
            <a:extLst>
              <a:ext uri="{FF2B5EF4-FFF2-40B4-BE49-F238E27FC236}">
                <a16:creationId xmlns:a16="http://schemas.microsoft.com/office/drawing/2014/main" id="{3E5D9BD6-4D5F-5043-99CB-64F7F7F237F6}"/>
              </a:ext>
            </a:extLst>
          </p:cNvPr>
          <p:cNvSpPr txBox="1"/>
          <p:nvPr/>
        </p:nvSpPr>
        <p:spPr>
          <a:xfrm>
            <a:off x="3901336" y="6091514"/>
            <a:ext cx="4816549" cy="369332"/>
          </a:xfrm>
          <a:prstGeom prst="rect">
            <a:avLst/>
          </a:prstGeom>
          <a:noFill/>
          <a:ln w="38100">
            <a:solidFill>
              <a:schemeClr val="accent3"/>
            </a:solidFill>
          </a:ln>
        </p:spPr>
        <p:txBody>
          <a:bodyPr wrap="square" rtlCol="0">
            <a:spAutoFit/>
          </a:bodyPr>
          <a:lstStyle/>
          <a:p>
            <a:pPr algn="ctr"/>
            <a:r>
              <a:rPr lang="en-US" b="1">
                <a:latin typeface="Gill Sans Nova Light" panose="020F0302020204030204" pitchFamily="34" charset="0"/>
                <a:cs typeface="Gill Sans Nova Light" panose="020F0302020204030204" pitchFamily="34" charset="0"/>
              </a:rPr>
              <a:t>It’s not always about finding the “correct answer!”</a:t>
            </a:r>
          </a:p>
        </p:txBody>
      </p:sp>
      <p:sp>
        <p:nvSpPr>
          <p:cNvPr id="5" name="TextBox 4">
            <a:extLst>
              <a:ext uri="{FF2B5EF4-FFF2-40B4-BE49-F238E27FC236}">
                <a16:creationId xmlns:a16="http://schemas.microsoft.com/office/drawing/2014/main" id="{30A2029F-151D-2C4D-B76E-96C453E8E85B}"/>
              </a:ext>
            </a:extLst>
          </p:cNvPr>
          <p:cNvSpPr txBox="1"/>
          <p:nvPr/>
        </p:nvSpPr>
        <p:spPr>
          <a:xfrm>
            <a:off x="903766" y="1429712"/>
            <a:ext cx="10832961" cy="369332"/>
          </a:xfrm>
          <a:prstGeom prst="rect">
            <a:avLst/>
          </a:prstGeom>
          <a:noFill/>
          <a:ln w="38100">
            <a:solidFill>
              <a:schemeClr val="accent3"/>
            </a:solidFill>
          </a:ln>
        </p:spPr>
        <p:txBody>
          <a:bodyPr wrap="square" rtlCol="0">
            <a:spAutoFit/>
          </a:bodyPr>
          <a:lstStyle/>
          <a:p>
            <a:pPr algn="ctr"/>
            <a:r>
              <a:rPr lang="en-US" b="1">
                <a:latin typeface="Gill Sans Nova Light" panose="020F0302020204030204" pitchFamily="34" charset="0"/>
                <a:cs typeface="Gill Sans Nova Light" panose="020F0302020204030204" pitchFamily="34" charset="0"/>
              </a:rPr>
              <a:t>Practicing casing helps strengthen your communication and analytical abilities.  </a:t>
            </a:r>
          </a:p>
        </p:txBody>
      </p:sp>
      <p:sp>
        <p:nvSpPr>
          <p:cNvPr id="6" name="TextBox 5">
            <a:extLst>
              <a:ext uri="{FF2B5EF4-FFF2-40B4-BE49-F238E27FC236}">
                <a16:creationId xmlns:a16="http://schemas.microsoft.com/office/drawing/2014/main" id="{44E08A99-EB7A-5741-AAEF-8F99ABB45F24}"/>
              </a:ext>
            </a:extLst>
          </p:cNvPr>
          <p:cNvSpPr txBox="1"/>
          <p:nvPr/>
        </p:nvSpPr>
        <p:spPr>
          <a:xfrm>
            <a:off x="903766" y="2039645"/>
            <a:ext cx="10832961" cy="369332"/>
          </a:xfrm>
          <a:prstGeom prst="rect">
            <a:avLst/>
          </a:prstGeom>
          <a:solidFill>
            <a:srgbClr val="9FAE3C"/>
          </a:solidFill>
        </p:spPr>
        <p:txBody>
          <a:bodyPr wrap="square" rtlCol="0">
            <a:spAutoFit/>
          </a:bodyPr>
          <a:lstStyle/>
          <a:p>
            <a:pPr algn="ctr"/>
            <a:r>
              <a:rPr lang="en-US" b="1">
                <a:solidFill>
                  <a:schemeClr val="bg1"/>
                </a:solidFill>
                <a:latin typeface="Gill Sans Nova Light" panose="020F0302020204030204" pitchFamily="34" charset="0"/>
                <a:cs typeface="Gill Sans Nova Light" panose="020F0302020204030204" pitchFamily="34" charset="0"/>
              </a:rPr>
              <a:t>What do interviewers look for when evaluating you?</a:t>
            </a:r>
          </a:p>
        </p:txBody>
      </p:sp>
      <p:sp>
        <p:nvSpPr>
          <p:cNvPr id="7" name="Rectangle 6">
            <a:extLst>
              <a:ext uri="{FF2B5EF4-FFF2-40B4-BE49-F238E27FC236}">
                <a16:creationId xmlns:a16="http://schemas.microsoft.com/office/drawing/2014/main" id="{F4995DA1-C9A9-1342-A344-52D038A278CD}"/>
              </a:ext>
            </a:extLst>
          </p:cNvPr>
          <p:cNvSpPr/>
          <p:nvPr/>
        </p:nvSpPr>
        <p:spPr>
          <a:xfrm>
            <a:off x="801710" y="3421022"/>
            <a:ext cx="3347829" cy="14783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Gill Sans Nova Light" panose="020F0302020204030204" pitchFamily="34" charset="0"/>
                <a:cs typeface="Gill Sans Nova Light" panose="020F0302020204030204" pitchFamily="34" charset="0"/>
              </a:rPr>
              <a:t>Structured thinking</a:t>
            </a:r>
          </a:p>
        </p:txBody>
      </p:sp>
      <p:sp>
        <p:nvSpPr>
          <p:cNvPr id="11" name="Rectangle 10">
            <a:extLst>
              <a:ext uri="{FF2B5EF4-FFF2-40B4-BE49-F238E27FC236}">
                <a16:creationId xmlns:a16="http://schemas.microsoft.com/office/drawing/2014/main" id="{C6BB33CE-C8D1-8746-9411-0E15914B2C1D}"/>
              </a:ext>
            </a:extLst>
          </p:cNvPr>
          <p:cNvSpPr/>
          <p:nvPr/>
        </p:nvSpPr>
        <p:spPr>
          <a:xfrm>
            <a:off x="801710" y="5071730"/>
            <a:ext cx="10588580" cy="7594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Gill Sans Nova Light" panose="020F0302020204030204" pitchFamily="34" charset="0"/>
                <a:cs typeface="Gill Sans Nova Light" panose="020F0302020204030204" pitchFamily="34" charset="0"/>
              </a:rPr>
              <a:t>Group interviews: your ability to work with a team and present your findings</a:t>
            </a:r>
          </a:p>
        </p:txBody>
      </p:sp>
      <p:sp>
        <p:nvSpPr>
          <p:cNvPr id="12" name="Rectangle 11">
            <a:extLst>
              <a:ext uri="{FF2B5EF4-FFF2-40B4-BE49-F238E27FC236}">
                <a16:creationId xmlns:a16="http://schemas.microsoft.com/office/drawing/2014/main" id="{A3E3F3D7-B202-9545-87B6-E4DDC7A34BAB}"/>
              </a:ext>
            </a:extLst>
          </p:cNvPr>
          <p:cNvSpPr/>
          <p:nvPr/>
        </p:nvSpPr>
        <p:spPr>
          <a:xfrm>
            <a:off x="4422085" y="3421021"/>
            <a:ext cx="3347829" cy="14783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Gill Sans Nova Light" panose="020F0302020204030204" pitchFamily="34" charset="0"/>
                <a:cs typeface="Gill Sans Nova Light" panose="020F0302020204030204" pitchFamily="34" charset="0"/>
              </a:rPr>
              <a:t>Analysis + data crunching abilities</a:t>
            </a:r>
          </a:p>
        </p:txBody>
      </p:sp>
      <p:sp>
        <p:nvSpPr>
          <p:cNvPr id="13" name="Rectangle 12">
            <a:extLst>
              <a:ext uri="{FF2B5EF4-FFF2-40B4-BE49-F238E27FC236}">
                <a16:creationId xmlns:a16="http://schemas.microsoft.com/office/drawing/2014/main" id="{99FE9F50-A738-CC47-BE6D-B8D1D20E0C7D}"/>
              </a:ext>
            </a:extLst>
          </p:cNvPr>
          <p:cNvSpPr/>
          <p:nvPr/>
        </p:nvSpPr>
        <p:spPr>
          <a:xfrm>
            <a:off x="8042461" y="3421020"/>
            <a:ext cx="3347829" cy="14783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Gill Sans Nova Light" panose="020F0302020204030204" pitchFamily="34" charset="0"/>
                <a:cs typeface="Gill Sans Nova Light" panose="020F0302020204030204" pitchFamily="34" charset="0"/>
              </a:rPr>
              <a:t>Communication + synthesis abilities</a:t>
            </a:r>
          </a:p>
        </p:txBody>
      </p:sp>
      <p:sp>
        <p:nvSpPr>
          <p:cNvPr id="16" name="Oval 15">
            <a:extLst>
              <a:ext uri="{FF2B5EF4-FFF2-40B4-BE49-F238E27FC236}">
                <a16:creationId xmlns:a16="http://schemas.microsoft.com/office/drawing/2014/main" id="{391E4945-124B-5C44-95CD-6A4FCD351CCF}"/>
              </a:ext>
            </a:extLst>
          </p:cNvPr>
          <p:cNvSpPr/>
          <p:nvPr/>
        </p:nvSpPr>
        <p:spPr>
          <a:xfrm>
            <a:off x="1795141" y="2606721"/>
            <a:ext cx="1212112" cy="1212112"/>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6F2845D-E7B3-2744-AFC0-A3EE2F366C46}"/>
              </a:ext>
            </a:extLst>
          </p:cNvPr>
          <p:cNvPicPr>
            <a:picLocks noChangeAspect="1"/>
          </p:cNvPicPr>
          <p:nvPr/>
        </p:nvPicPr>
        <p:blipFill>
          <a:blip r:embed="rId3"/>
          <a:stretch>
            <a:fillRect/>
          </a:stretch>
        </p:blipFill>
        <p:spPr>
          <a:xfrm>
            <a:off x="1931411" y="2796243"/>
            <a:ext cx="833068" cy="833068"/>
          </a:xfrm>
          <a:prstGeom prst="rect">
            <a:avLst/>
          </a:prstGeom>
        </p:spPr>
      </p:pic>
      <p:sp>
        <p:nvSpPr>
          <p:cNvPr id="17" name="Oval 16">
            <a:extLst>
              <a:ext uri="{FF2B5EF4-FFF2-40B4-BE49-F238E27FC236}">
                <a16:creationId xmlns:a16="http://schemas.microsoft.com/office/drawing/2014/main" id="{D7CE26C5-54C5-1B4D-98D9-88787DAEA843}"/>
              </a:ext>
            </a:extLst>
          </p:cNvPr>
          <p:cNvSpPr/>
          <p:nvPr/>
        </p:nvSpPr>
        <p:spPr>
          <a:xfrm>
            <a:off x="5392079" y="2649578"/>
            <a:ext cx="1212112" cy="1212112"/>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6C367D0-8084-9440-8C66-CF8CC1D7DA16}"/>
              </a:ext>
            </a:extLst>
          </p:cNvPr>
          <p:cNvSpPr/>
          <p:nvPr/>
        </p:nvSpPr>
        <p:spPr>
          <a:xfrm>
            <a:off x="9251295" y="2649578"/>
            <a:ext cx="1212112" cy="1212112"/>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27A0329-C3E4-CC4F-888C-F7B1F88729A3}"/>
              </a:ext>
            </a:extLst>
          </p:cNvPr>
          <p:cNvPicPr>
            <a:picLocks noChangeAspect="1"/>
          </p:cNvPicPr>
          <p:nvPr/>
        </p:nvPicPr>
        <p:blipFill>
          <a:blip r:embed="rId4"/>
          <a:stretch>
            <a:fillRect/>
          </a:stretch>
        </p:blipFill>
        <p:spPr>
          <a:xfrm>
            <a:off x="5594171" y="2846063"/>
            <a:ext cx="807927" cy="807927"/>
          </a:xfrm>
          <a:prstGeom prst="rect">
            <a:avLst/>
          </a:prstGeom>
        </p:spPr>
      </p:pic>
      <p:pic>
        <p:nvPicPr>
          <p:cNvPr id="20" name="Picture 19">
            <a:extLst>
              <a:ext uri="{FF2B5EF4-FFF2-40B4-BE49-F238E27FC236}">
                <a16:creationId xmlns:a16="http://schemas.microsoft.com/office/drawing/2014/main" id="{9ACD47BB-844F-114A-9E63-766C2F2F3B3A}"/>
              </a:ext>
            </a:extLst>
          </p:cNvPr>
          <p:cNvPicPr>
            <a:picLocks noChangeAspect="1"/>
          </p:cNvPicPr>
          <p:nvPr/>
        </p:nvPicPr>
        <p:blipFill>
          <a:blip r:embed="rId5"/>
          <a:stretch>
            <a:fillRect/>
          </a:stretch>
        </p:blipFill>
        <p:spPr>
          <a:xfrm>
            <a:off x="9520645" y="2864851"/>
            <a:ext cx="844046" cy="844046"/>
          </a:xfrm>
          <a:prstGeom prst="rect">
            <a:avLst/>
          </a:prstGeom>
        </p:spPr>
      </p:pic>
      <p:pic>
        <p:nvPicPr>
          <p:cNvPr id="21" name="Picture 20" descr="Text&#10;&#10;Description automatically generated">
            <a:extLst>
              <a:ext uri="{FF2B5EF4-FFF2-40B4-BE49-F238E27FC236}">
                <a16:creationId xmlns:a16="http://schemas.microsoft.com/office/drawing/2014/main" id="{CF84DD3A-5D9C-174F-B0EF-DB4945BCA442}"/>
              </a:ext>
            </a:extLst>
          </p:cNvPr>
          <p:cNvPicPr>
            <a:picLocks noChangeAspect="1"/>
          </p:cNvPicPr>
          <p:nvPr/>
        </p:nvPicPr>
        <p:blipFill>
          <a:blip r:embed="rId6"/>
          <a:stretch>
            <a:fillRect/>
          </a:stretch>
        </p:blipFill>
        <p:spPr>
          <a:xfrm>
            <a:off x="2470652" y="6186948"/>
            <a:ext cx="459913" cy="450388"/>
          </a:xfrm>
          <a:prstGeom prst="rect">
            <a:avLst/>
          </a:prstGeom>
        </p:spPr>
      </p:pic>
    </p:spTree>
    <p:extLst>
      <p:ext uri="{BB962C8B-B14F-4D97-AF65-F5344CB8AC3E}">
        <p14:creationId xmlns:p14="http://schemas.microsoft.com/office/powerpoint/2010/main" val="3700326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77AD2-333B-4852-AB43-604DD7166760}"/>
              </a:ext>
            </a:extLst>
          </p:cNvPr>
          <p:cNvSpPr>
            <a:spLocks noGrp="1"/>
          </p:cNvSpPr>
          <p:nvPr>
            <p:ph type="title"/>
          </p:nvPr>
        </p:nvSpPr>
        <p:spPr/>
        <p:txBody>
          <a:bodyPr>
            <a:normAutofit fontScale="90000"/>
          </a:bodyPr>
          <a:lstStyle/>
          <a:p>
            <a:r>
              <a:rPr lang="en-US"/>
              <a:t>The approach</a:t>
            </a:r>
          </a:p>
        </p:txBody>
      </p:sp>
      <p:sp>
        <p:nvSpPr>
          <p:cNvPr id="4" name="Rectangle 3">
            <a:extLst>
              <a:ext uri="{FF2B5EF4-FFF2-40B4-BE49-F238E27FC236}">
                <a16:creationId xmlns:a16="http://schemas.microsoft.com/office/drawing/2014/main" id="{3E280CE4-0277-2A47-91D9-53063D31699C}"/>
              </a:ext>
            </a:extLst>
          </p:cNvPr>
          <p:cNvSpPr/>
          <p:nvPr/>
        </p:nvSpPr>
        <p:spPr>
          <a:xfrm>
            <a:off x="903767" y="1271478"/>
            <a:ext cx="3232298" cy="6858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Gill Sans Nova Light" panose="020F0302020204030204" pitchFamily="34" charset="0"/>
                <a:cs typeface="Gill Sans Nova Light" panose="020F0302020204030204" pitchFamily="34" charset="0"/>
              </a:rPr>
              <a:t>Step 1: Define the problem</a:t>
            </a:r>
          </a:p>
        </p:txBody>
      </p:sp>
      <p:pic>
        <p:nvPicPr>
          <p:cNvPr id="8" name="Picture 7" descr="Text&#10;&#10;Description automatically generated">
            <a:extLst>
              <a:ext uri="{FF2B5EF4-FFF2-40B4-BE49-F238E27FC236}">
                <a16:creationId xmlns:a16="http://schemas.microsoft.com/office/drawing/2014/main" id="{55D6A410-2BC4-244C-8E0F-4D11C2D6A19D}"/>
              </a:ext>
            </a:extLst>
          </p:cNvPr>
          <p:cNvPicPr>
            <a:picLocks noChangeAspect="1"/>
          </p:cNvPicPr>
          <p:nvPr/>
        </p:nvPicPr>
        <p:blipFill>
          <a:blip r:embed="rId2"/>
          <a:stretch>
            <a:fillRect/>
          </a:stretch>
        </p:blipFill>
        <p:spPr>
          <a:xfrm>
            <a:off x="2470652" y="6186948"/>
            <a:ext cx="459913" cy="450388"/>
          </a:xfrm>
          <a:prstGeom prst="rect">
            <a:avLst/>
          </a:prstGeom>
        </p:spPr>
      </p:pic>
      <p:sp>
        <p:nvSpPr>
          <p:cNvPr id="9" name="Rectangle 8">
            <a:extLst>
              <a:ext uri="{FF2B5EF4-FFF2-40B4-BE49-F238E27FC236}">
                <a16:creationId xmlns:a16="http://schemas.microsoft.com/office/drawing/2014/main" id="{C4620CAA-E165-E04F-B4A5-F2A5D73AB940}"/>
              </a:ext>
            </a:extLst>
          </p:cNvPr>
          <p:cNvSpPr/>
          <p:nvPr/>
        </p:nvSpPr>
        <p:spPr>
          <a:xfrm>
            <a:off x="903767" y="2179674"/>
            <a:ext cx="3232298" cy="11164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Gill Sans Nova Light" panose="020F0302020204030204" pitchFamily="34" charset="0"/>
                <a:cs typeface="Gill Sans Nova Light" panose="020F0302020204030204" pitchFamily="34" charset="0"/>
              </a:rPr>
              <a:t>Listen closely</a:t>
            </a:r>
          </a:p>
        </p:txBody>
      </p:sp>
      <p:sp>
        <p:nvSpPr>
          <p:cNvPr id="10" name="Rectangle 9">
            <a:extLst>
              <a:ext uri="{FF2B5EF4-FFF2-40B4-BE49-F238E27FC236}">
                <a16:creationId xmlns:a16="http://schemas.microsoft.com/office/drawing/2014/main" id="{F128E14A-1921-F540-840B-9EA35B017AE5}"/>
              </a:ext>
            </a:extLst>
          </p:cNvPr>
          <p:cNvSpPr/>
          <p:nvPr/>
        </p:nvSpPr>
        <p:spPr>
          <a:xfrm>
            <a:off x="903767" y="3429000"/>
            <a:ext cx="3232298" cy="11164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Gill Sans Nova Light" panose="020F0302020204030204" pitchFamily="34" charset="0"/>
                <a:cs typeface="Gill Sans Nova Light" panose="020F0302020204030204" pitchFamily="34" charset="0"/>
              </a:rPr>
              <a:t>Take notes on what’s important</a:t>
            </a:r>
          </a:p>
        </p:txBody>
      </p:sp>
      <p:sp>
        <p:nvSpPr>
          <p:cNvPr id="11" name="Rectangle 10">
            <a:extLst>
              <a:ext uri="{FF2B5EF4-FFF2-40B4-BE49-F238E27FC236}">
                <a16:creationId xmlns:a16="http://schemas.microsoft.com/office/drawing/2014/main" id="{ABF7D083-C308-414D-8518-E147D5FF0D57}"/>
              </a:ext>
            </a:extLst>
          </p:cNvPr>
          <p:cNvSpPr/>
          <p:nvPr/>
        </p:nvSpPr>
        <p:spPr>
          <a:xfrm>
            <a:off x="903767" y="4678326"/>
            <a:ext cx="3232298" cy="11164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Gill Sans Nova Light" panose="020F0302020204030204" pitchFamily="34" charset="0"/>
                <a:cs typeface="Gill Sans Nova Light" panose="020F0302020204030204" pitchFamily="34" charset="0"/>
              </a:rPr>
              <a:t>Ask clarifying questions</a:t>
            </a:r>
          </a:p>
        </p:txBody>
      </p:sp>
      <p:pic>
        <p:nvPicPr>
          <p:cNvPr id="13" name="Picture 12">
            <a:extLst>
              <a:ext uri="{FF2B5EF4-FFF2-40B4-BE49-F238E27FC236}">
                <a16:creationId xmlns:a16="http://schemas.microsoft.com/office/drawing/2014/main" id="{EB85218C-6804-144C-A4FF-19EA1E3436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933" y="1614377"/>
            <a:ext cx="6591300" cy="1681715"/>
          </a:xfrm>
          <a:prstGeom prst="rect">
            <a:avLst/>
          </a:prstGeom>
        </p:spPr>
      </p:pic>
      <p:sp>
        <p:nvSpPr>
          <p:cNvPr id="14" name="TextBox 13">
            <a:extLst>
              <a:ext uri="{FF2B5EF4-FFF2-40B4-BE49-F238E27FC236}">
                <a16:creationId xmlns:a16="http://schemas.microsoft.com/office/drawing/2014/main" id="{AF02B421-E264-F745-B86D-B2AA63AD0366}"/>
              </a:ext>
            </a:extLst>
          </p:cNvPr>
          <p:cNvSpPr txBox="1"/>
          <p:nvPr/>
        </p:nvSpPr>
        <p:spPr>
          <a:xfrm>
            <a:off x="4696933" y="3768736"/>
            <a:ext cx="6360927" cy="2031325"/>
          </a:xfrm>
          <a:prstGeom prst="rect">
            <a:avLst/>
          </a:prstGeom>
          <a:noFill/>
          <a:ln w="38100">
            <a:solidFill>
              <a:schemeClr val="accent2"/>
            </a:solidFill>
          </a:ln>
        </p:spPr>
        <p:txBody>
          <a:bodyPr wrap="square" rtlCol="0">
            <a:spAutoFit/>
          </a:bodyPr>
          <a:lstStyle/>
          <a:p>
            <a:pPr algn="ctr"/>
            <a:r>
              <a:rPr lang="en-US" b="1" u="sng">
                <a:latin typeface="Gill Sans Nova Light" panose="020F0302020204030204" pitchFamily="34" charset="0"/>
                <a:cs typeface="Gill Sans Nova Light" panose="020F0302020204030204" pitchFamily="34" charset="0"/>
              </a:rPr>
              <a:t>Important information:</a:t>
            </a:r>
          </a:p>
          <a:p>
            <a:pPr marL="285750" indent="-285750">
              <a:buFont typeface="Arial" panose="020B0604020202020204" pitchFamily="34" charset="0"/>
              <a:buChar char="•"/>
            </a:pPr>
            <a:r>
              <a:rPr lang="en-US">
                <a:latin typeface="Gill Sans Nova Light" panose="020F0302020204030204" pitchFamily="34" charset="0"/>
                <a:cs typeface="Gill Sans Nova Light" panose="020F0302020204030204" pitchFamily="34" charset="0"/>
              </a:rPr>
              <a:t>Who is the client?</a:t>
            </a:r>
          </a:p>
          <a:p>
            <a:pPr marL="285750" indent="-285750">
              <a:buFont typeface="Arial" panose="020B0604020202020204" pitchFamily="34" charset="0"/>
              <a:buChar char="•"/>
            </a:pPr>
            <a:r>
              <a:rPr lang="en-US">
                <a:latin typeface="Gill Sans Nova Light" panose="020F0302020204030204" pitchFamily="34" charset="0"/>
                <a:cs typeface="Gill Sans Nova Light" panose="020F0302020204030204" pitchFamily="34" charset="0"/>
              </a:rPr>
              <a:t>What does the client do?</a:t>
            </a:r>
          </a:p>
          <a:p>
            <a:pPr marL="285750" indent="-285750">
              <a:buFont typeface="Arial" panose="020B0604020202020204" pitchFamily="34" charset="0"/>
              <a:buChar char="•"/>
            </a:pPr>
            <a:r>
              <a:rPr lang="en-US">
                <a:latin typeface="Gill Sans Nova Light" panose="020F0302020204030204" pitchFamily="34" charset="0"/>
                <a:cs typeface="Gill Sans Nova Light" panose="020F0302020204030204" pitchFamily="34" charset="0"/>
              </a:rPr>
              <a:t>Who does the client provide for? (i.e. customers)</a:t>
            </a:r>
          </a:p>
          <a:p>
            <a:pPr marL="285750" indent="-285750">
              <a:buFont typeface="Arial" panose="020B0604020202020204" pitchFamily="34" charset="0"/>
              <a:buChar char="•"/>
            </a:pPr>
            <a:r>
              <a:rPr lang="en-US">
                <a:latin typeface="Gill Sans Nova Light" panose="020F0302020204030204" pitchFamily="34" charset="0"/>
                <a:cs typeface="Gill Sans Nova Light" panose="020F0302020204030204" pitchFamily="34" charset="0"/>
              </a:rPr>
              <a:t>What is the question/issue?</a:t>
            </a:r>
          </a:p>
          <a:p>
            <a:pPr marL="285750" indent="-285750">
              <a:buFont typeface="Arial" panose="020B0604020202020204" pitchFamily="34" charset="0"/>
              <a:buChar char="•"/>
            </a:pPr>
            <a:r>
              <a:rPr lang="en-US">
                <a:latin typeface="Gill Sans Nova Light" panose="020F0302020204030204" pitchFamily="34" charset="0"/>
                <a:cs typeface="Gill Sans Nova Light" panose="020F0302020204030204" pitchFamily="34" charset="0"/>
              </a:rPr>
              <a:t>Clarifying information</a:t>
            </a:r>
          </a:p>
          <a:p>
            <a:pPr marL="285750" indent="-285750">
              <a:buFont typeface="Arial" panose="020B0604020202020204" pitchFamily="34" charset="0"/>
              <a:buChar char="•"/>
            </a:pPr>
            <a:endParaRPr lang="en-US">
              <a:latin typeface="Gill Sans Nova Light" panose="020F0302020204030204" pitchFamily="34" charset="0"/>
              <a:cs typeface="Gill Sans Nova Light" panose="020F0302020204030204" pitchFamily="34" charset="0"/>
            </a:endParaRPr>
          </a:p>
        </p:txBody>
      </p:sp>
      <p:sp>
        <p:nvSpPr>
          <p:cNvPr id="15" name="TextBox 14">
            <a:extLst>
              <a:ext uri="{FF2B5EF4-FFF2-40B4-BE49-F238E27FC236}">
                <a16:creationId xmlns:a16="http://schemas.microsoft.com/office/drawing/2014/main" id="{14446644-A46C-804F-A133-8A4425679CEE}"/>
              </a:ext>
            </a:extLst>
          </p:cNvPr>
          <p:cNvSpPr txBox="1"/>
          <p:nvPr/>
        </p:nvSpPr>
        <p:spPr>
          <a:xfrm>
            <a:off x="4696932" y="3429000"/>
            <a:ext cx="3894175" cy="246221"/>
          </a:xfrm>
          <a:prstGeom prst="rect">
            <a:avLst/>
          </a:prstGeom>
          <a:noFill/>
        </p:spPr>
        <p:txBody>
          <a:bodyPr wrap="square" rtlCol="0">
            <a:spAutoFit/>
          </a:bodyPr>
          <a:lstStyle/>
          <a:p>
            <a:r>
              <a:rPr lang="en-US" sz="1000">
                <a:latin typeface="Gill Sans Nova Light" panose="020F0302020204030204" pitchFamily="34" charset="0"/>
                <a:cs typeface="Gill Sans Nova Light" panose="020F0302020204030204" pitchFamily="34" charset="0"/>
              </a:rPr>
              <a:t>Case source: UC Berkeley Haas casebook ‘06, “Disaster Remediation”</a:t>
            </a:r>
          </a:p>
        </p:txBody>
      </p:sp>
    </p:spTree>
    <p:extLst>
      <p:ext uri="{BB962C8B-B14F-4D97-AF65-F5344CB8AC3E}">
        <p14:creationId xmlns:p14="http://schemas.microsoft.com/office/powerpoint/2010/main" val="1322309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D7BE7-49BB-814F-82CC-3B0C9F831970}"/>
              </a:ext>
            </a:extLst>
          </p:cNvPr>
          <p:cNvSpPr>
            <a:spLocks noGrp="1"/>
          </p:cNvSpPr>
          <p:nvPr>
            <p:ph type="title"/>
          </p:nvPr>
        </p:nvSpPr>
        <p:spPr/>
        <p:txBody>
          <a:bodyPr>
            <a:normAutofit fontScale="90000"/>
          </a:bodyPr>
          <a:lstStyle/>
          <a:p>
            <a:r>
              <a:rPr lang="en-US"/>
              <a:t>A Note on frameworks</a:t>
            </a:r>
          </a:p>
        </p:txBody>
      </p:sp>
      <p:pic>
        <p:nvPicPr>
          <p:cNvPr id="12" name="Picture 11">
            <a:extLst>
              <a:ext uri="{FF2B5EF4-FFF2-40B4-BE49-F238E27FC236}">
                <a16:creationId xmlns:a16="http://schemas.microsoft.com/office/drawing/2014/main" id="{90177B97-AABF-4E04-9338-B4858F27CBC5}"/>
              </a:ext>
            </a:extLst>
          </p:cNvPr>
          <p:cNvPicPr>
            <a:picLocks noChangeAspect="1"/>
          </p:cNvPicPr>
          <p:nvPr/>
        </p:nvPicPr>
        <p:blipFill>
          <a:blip r:embed="rId3"/>
          <a:stretch>
            <a:fillRect/>
          </a:stretch>
        </p:blipFill>
        <p:spPr>
          <a:xfrm>
            <a:off x="6837712" y="1841865"/>
            <a:ext cx="5210028" cy="810762"/>
          </a:xfrm>
          <a:prstGeom prst="rect">
            <a:avLst/>
          </a:prstGeom>
        </p:spPr>
      </p:pic>
      <p:pic>
        <p:nvPicPr>
          <p:cNvPr id="14" name="Picture 13">
            <a:extLst>
              <a:ext uri="{FF2B5EF4-FFF2-40B4-BE49-F238E27FC236}">
                <a16:creationId xmlns:a16="http://schemas.microsoft.com/office/drawing/2014/main" id="{FAF96D4E-CB73-4ECF-89E6-C28FD43687DF}"/>
              </a:ext>
            </a:extLst>
          </p:cNvPr>
          <p:cNvPicPr>
            <a:picLocks noChangeAspect="1"/>
          </p:cNvPicPr>
          <p:nvPr/>
        </p:nvPicPr>
        <p:blipFill>
          <a:blip r:embed="rId4"/>
          <a:stretch>
            <a:fillRect/>
          </a:stretch>
        </p:blipFill>
        <p:spPr>
          <a:xfrm>
            <a:off x="5593509" y="3140201"/>
            <a:ext cx="6454231" cy="1135202"/>
          </a:xfrm>
          <a:prstGeom prst="rect">
            <a:avLst/>
          </a:prstGeom>
        </p:spPr>
      </p:pic>
      <p:pic>
        <p:nvPicPr>
          <p:cNvPr id="15" name="Picture 14">
            <a:extLst>
              <a:ext uri="{FF2B5EF4-FFF2-40B4-BE49-F238E27FC236}">
                <a16:creationId xmlns:a16="http://schemas.microsoft.com/office/drawing/2014/main" id="{AB4D101C-F0F4-4C76-A6BB-4E144EF1DD96}"/>
              </a:ext>
            </a:extLst>
          </p:cNvPr>
          <p:cNvPicPr>
            <a:picLocks noChangeAspect="1"/>
          </p:cNvPicPr>
          <p:nvPr/>
        </p:nvPicPr>
        <p:blipFill rotWithShape="1">
          <a:blip r:embed="rId5">
            <a:alphaModFix/>
          </a:blip>
          <a:srcRect r="2370"/>
          <a:stretch/>
        </p:blipFill>
        <p:spPr>
          <a:xfrm>
            <a:off x="7151947" y="4944637"/>
            <a:ext cx="3998037" cy="1690695"/>
          </a:xfrm>
          <a:prstGeom prst="rect">
            <a:avLst/>
          </a:prstGeom>
        </p:spPr>
      </p:pic>
      <p:sp>
        <p:nvSpPr>
          <p:cNvPr id="20" name="TextBox 19">
            <a:extLst>
              <a:ext uri="{FF2B5EF4-FFF2-40B4-BE49-F238E27FC236}">
                <a16:creationId xmlns:a16="http://schemas.microsoft.com/office/drawing/2014/main" id="{9432974A-98A6-4975-A56F-CF5C56D7C906}"/>
              </a:ext>
            </a:extLst>
          </p:cNvPr>
          <p:cNvSpPr txBox="1"/>
          <p:nvPr/>
        </p:nvSpPr>
        <p:spPr>
          <a:xfrm>
            <a:off x="7992218" y="1365221"/>
            <a:ext cx="2317494" cy="369332"/>
          </a:xfrm>
          <a:prstGeom prst="rect">
            <a:avLst/>
          </a:prstGeom>
          <a:noFill/>
        </p:spPr>
        <p:txBody>
          <a:bodyPr wrap="none" rtlCol="0">
            <a:spAutoFit/>
          </a:bodyPr>
          <a:lstStyle/>
          <a:p>
            <a:r>
              <a:rPr lang="en-US" b="1" u="sng">
                <a:latin typeface="Gill Sans Nova Light" panose="020F0302020204030204" pitchFamily="34" charset="0"/>
                <a:cs typeface="Gill Sans Nova Light" panose="020F0302020204030204" pitchFamily="34" charset="0"/>
              </a:rPr>
              <a:t>Profitability Framework</a:t>
            </a:r>
          </a:p>
        </p:txBody>
      </p:sp>
      <p:sp>
        <p:nvSpPr>
          <p:cNvPr id="21" name="TextBox 20">
            <a:extLst>
              <a:ext uri="{FF2B5EF4-FFF2-40B4-BE49-F238E27FC236}">
                <a16:creationId xmlns:a16="http://schemas.microsoft.com/office/drawing/2014/main" id="{9BFDC642-3ECA-41C5-843F-C7CC20B4BB85}"/>
              </a:ext>
            </a:extLst>
          </p:cNvPr>
          <p:cNvSpPr txBox="1"/>
          <p:nvPr/>
        </p:nvSpPr>
        <p:spPr>
          <a:xfrm>
            <a:off x="7956518" y="2781974"/>
            <a:ext cx="2644955" cy="369332"/>
          </a:xfrm>
          <a:prstGeom prst="rect">
            <a:avLst/>
          </a:prstGeom>
          <a:noFill/>
        </p:spPr>
        <p:txBody>
          <a:bodyPr wrap="none" rtlCol="0">
            <a:spAutoFit/>
          </a:bodyPr>
          <a:lstStyle/>
          <a:p>
            <a:r>
              <a:rPr lang="en-US" b="1" u="sng">
                <a:latin typeface="Gill Sans Nova Light" panose="020F0302020204030204" pitchFamily="34" charset="0"/>
                <a:cs typeface="Gill Sans Nova Light" panose="020F0302020204030204" pitchFamily="34" charset="0"/>
              </a:rPr>
              <a:t>4 P’s Marketing Framework</a:t>
            </a:r>
          </a:p>
        </p:txBody>
      </p:sp>
      <p:sp>
        <p:nvSpPr>
          <p:cNvPr id="22" name="TextBox 21">
            <a:extLst>
              <a:ext uri="{FF2B5EF4-FFF2-40B4-BE49-F238E27FC236}">
                <a16:creationId xmlns:a16="http://schemas.microsoft.com/office/drawing/2014/main" id="{D3154B8C-296C-4638-8096-264697B37155}"/>
              </a:ext>
            </a:extLst>
          </p:cNvPr>
          <p:cNvSpPr txBox="1"/>
          <p:nvPr/>
        </p:nvSpPr>
        <p:spPr>
          <a:xfrm>
            <a:off x="7992218" y="4445958"/>
            <a:ext cx="2636379" cy="369332"/>
          </a:xfrm>
          <a:prstGeom prst="rect">
            <a:avLst/>
          </a:prstGeom>
          <a:noFill/>
        </p:spPr>
        <p:txBody>
          <a:bodyPr wrap="square" rtlCol="0">
            <a:spAutoFit/>
          </a:bodyPr>
          <a:lstStyle/>
          <a:p>
            <a:r>
              <a:rPr lang="en-US" b="1" u="sng">
                <a:latin typeface="Gill Sans Nova Light" panose="020F0302020204030204" pitchFamily="34" charset="0"/>
                <a:cs typeface="Gill Sans Nova Light" panose="020F0302020204030204" pitchFamily="34" charset="0"/>
              </a:rPr>
              <a:t>3 C’s Strategy Framework</a:t>
            </a:r>
          </a:p>
        </p:txBody>
      </p:sp>
      <p:pic>
        <p:nvPicPr>
          <p:cNvPr id="4" name="Picture 3" descr="Text&#10;&#10;Description automatically generated">
            <a:extLst>
              <a:ext uri="{FF2B5EF4-FFF2-40B4-BE49-F238E27FC236}">
                <a16:creationId xmlns:a16="http://schemas.microsoft.com/office/drawing/2014/main" id="{61F01FB5-494B-498B-B72F-709C720CFB2C}"/>
              </a:ext>
            </a:extLst>
          </p:cNvPr>
          <p:cNvPicPr>
            <a:picLocks noChangeAspect="1"/>
          </p:cNvPicPr>
          <p:nvPr/>
        </p:nvPicPr>
        <p:blipFill>
          <a:blip r:embed="rId6"/>
          <a:stretch>
            <a:fillRect/>
          </a:stretch>
        </p:blipFill>
        <p:spPr>
          <a:xfrm>
            <a:off x="2470652" y="6186948"/>
            <a:ext cx="459913" cy="450388"/>
          </a:xfrm>
          <a:prstGeom prst="rect">
            <a:avLst/>
          </a:prstGeom>
        </p:spPr>
      </p:pic>
      <p:cxnSp>
        <p:nvCxnSpPr>
          <p:cNvPr id="5" name="Straight Connector 4">
            <a:extLst>
              <a:ext uri="{FF2B5EF4-FFF2-40B4-BE49-F238E27FC236}">
                <a16:creationId xmlns:a16="http://schemas.microsoft.com/office/drawing/2014/main" id="{B8024D3C-2E25-A540-B2FD-75ED58D9957A}"/>
              </a:ext>
            </a:extLst>
          </p:cNvPr>
          <p:cNvCxnSpPr>
            <a:cxnSpLocks/>
          </p:cNvCxnSpPr>
          <p:nvPr/>
        </p:nvCxnSpPr>
        <p:spPr>
          <a:xfrm>
            <a:off x="5737769" y="2760341"/>
            <a:ext cx="645423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A1F29E4-2D41-784B-B408-90C960713C0C}"/>
              </a:ext>
            </a:extLst>
          </p:cNvPr>
          <p:cNvCxnSpPr>
            <a:cxnSpLocks/>
          </p:cNvCxnSpPr>
          <p:nvPr/>
        </p:nvCxnSpPr>
        <p:spPr>
          <a:xfrm>
            <a:off x="5737769" y="4360680"/>
            <a:ext cx="645423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94EE423E-A36C-4443-8B73-A9928DF52044}"/>
              </a:ext>
            </a:extLst>
          </p:cNvPr>
          <p:cNvSpPr/>
          <p:nvPr/>
        </p:nvSpPr>
        <p:spPr>
          <a:xfrm>
            <a:off x="800411" y="2309953"/>
            <a:ext cx="3993262" cy="4503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Gill Sans Nova Light" panose="020F0302020204030204" pitchFamily="34" charset="0"/>
                <a:cs typeface="Gill Sans Nova Light" panose="020F0302020204030204" pitchFamily="34" charset="0"/>
              </a:rPr>
              <a:t>Ask for time to create your framework</a:t>
            </a:r>
          </a:p>
        </p:txBody>
      </p:sp>
      <p:sp>
        <p:nvSpPr>
          <p:cNvPr id="23" name="Rectangle 22">
            <a:extLst>
              <a:ext uri="{FF2B5EF4-FFF2-40B4-BE49-F238E27FC236}">
                <a16:creationId xmlns:a16="http://schemas.microsoft.com/office/drawing/2014/main" id="{1D558CD5-C19D-C347-8CA9-DEDBC308D8D0}"/>
              </a:ext>
            </a:extLst>
          </p:cNvPr>
          <p:cNvSpPr/>
          <p:nvPr/>
        </p:nvSpPr>
        <p:spPr>
          <a:xfrm>
            <a:off x="800411" y="3409301"/>
            <a:ext cx="3993262" cy="4503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Gill Sans Nova Light" panose="020F0302020204030204" pitchFamily="34" charset="0"/>
                <a:cs typeface="Gill Sans Nova Light" panose="020F0302020204030204" pitchFamily="34" charset="0"/>
              </a:rPr>
              <a:t>Come up with 3-4 categories (buckets)</a:t>
            </a:r>
          </a:p>
        </p:txBody>
      </p:sp>
      <p:sp>
        <p:nvSpPr>
          <p:cNvPr id="24" name="Rectangle 23">
            <a:extLst>
              <a:ext uri="{FF2B5EF4-FFF2-40B4-BE49-F238E27FC236}">
                <a16:creationId xmlns:a16="http://schemas.microsoft.com/office/drawing/2014/main" id="{DBF60EA3-8F88-2741-9737-04D91B75BEA1}"/>
              </a:ext>
            </a:extLst>
          </p:cNvPr>
          <p:cNvSpPr/>
          <p:nvPr/>
        </p:nvSpPr>
        <p:spPr>
          <a:xfrm>
            <a:off x="800411" y="4508649"/>
            <a:ext cx="3993262" cy="4503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Gill Sans Nova Light" panose="020F0302020204030204" pitchFamily="34" charset="0"/>
                <a:cs typeface="Gill Sans Nova Light" panose="020F0302020204030204" pitchFamily="34" charset="0"/>
              </a:rPr>
              <a:t>MECE (mutually exclusive, collectively exhaustive)</a:t>
            </a:r>
          </a:p>
        </p:txBody>
      </p:sp>
      <p:sp>
        <p:nvSpPr>
          <p:cNvPr id="25" name="Rectangle 24">
            <a:extLst>
              <a:ext uri="{FF2B5EF4-FFF2-40B4-BE49-F238E27FC236}">
                <a16:creationId xmlns:a16="http://schemas.microsoft.com/office/drawing/2014/main" id="{A80DC77B-F5B5-D640-A504-100A3B211E45}"/>
              </a:ext>
            </a:extLst>
          </p:cNvPr>
          <p:cNvSpPr/>
          <p:nvPr/>
        </p:nvSpPr>
        <p:spPr>
          <a:xfrm>
            <a:off x="800411" y="5618825"/>
            <a:ext cx="3993262" cy="4503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Gill Sans Nova Light" panose="020F0302020204030204" pitchFamily="34" charset="0"/>
                <a:cs typeface="Gill Sans Nova Light" panose="020F0302020204030204" pitchFamily="34" charset="0"/>
              </a:rPr>
              <a:t>Practice creating + presenting</a:t>
            </a:r>
          </a:p>
        </p:txBody>
      </p:sp>
      <p:sp>
        <p:nvSpPr>
          <p:cNvPr id="17" name="Rectangle 16">
            <a:extLst>
              <a:ext uri="{FF2B5EF4-FFF2-40B4-BE49-F238E27FC236}">
                <a16:creationId xmlns:a16="http://schemas.microsoft.com/office/drawing/2014/main" id="{5BA69867-FC81-5D4E-B66F-517D7DD6635A}"/>
              </a:ext>
            </a:extLst>
          </p:cNvPr>
          <p:cNvSpPr/>
          <p:nvPr/>
        </p:nvSpPr>
        <p:spPr>
          <a:xfrm>
            <a:off x="903767" y="1271478"/>
            <a:ext cx="3232298" cy="6858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Gill Sans Nova Light" panose="020F0302020204030204" pitchFamily="34" charset="0"/>
                <a:cs typeface="Gill Sans Nova Light" panose="020F0302020204030204" pitchFamily="34" charset="0"/>
              </a:rPr>
              <a:t>Step 2: Structure analysis</a:t>
            </a:r>
          </a:p>
        </p:txBody>
      </p:sp>
    </p:spTree>
    <p:extLst>
      <p:ext uri="{BB962C8B-B14F-4D97-AF65-F5344CB8AC3E}">
        <p14:creationId xmlns:p14="http://schemas.microsoft.com/office/powerpoint/2010/main" val="3682181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D31BA-FAFC-0E47-ADB2-BCD07CD932CA}"/>
              </a:ext>
            </a:extLst>
          </p:cNvPr>
          <p:cNvSpPr>
            <a:spLocks noGrp="1"/>
          </p:cNvSpPr>
          <p:nvPr>
            <p:ph type="title"/>
          </p:nvPr>
        </p:nvSpPr>
        <p:spPr/>
        <p:txBody>
          <a:bodyPr>
            <a:normAutofit fontScale="90000"/>
          </a:bodyPr>
          <a:lstStyle/>
          <a:p>
            <a:r>
              <a:rPr lang="en-US"/>
              <a:t>Additional types of cases</a:t>
            </a:r>
          </a:p>
        </p:txBody>
      </p:sp>
      <p:pic>
        <p:nvPicPr>
          <p:cNvPr id="4" name="Picture 3" descr="Text&#10;&#10;Description automatically generated">
            <a:extLst>
              <a:ext uri="{FF2B5EF4-FFF2-40B4-BE49-F238E27FC236}">
                <a16:creationId xmlns:a16="http://schemas.microsoft.com/office/drawing/2014/main" id="{C8A1FE76-EC77-A449-9C8D-730571051E10}"/>
              </a:ext>
            </a:extLst>
          </p:cNvPr>
          <p:cNvPicPr>
            <a:picLocks noChangeAspect="1"/>
          </p:cNvPicPr>
          <p:nvPr/>
        </p:nvPicPr>
        <p:blipFill>
          <a:blip r:embed="rId2"/>
          <a:stretch>
            <a:fillRect/>
          </a:stretch>
        </p:blipFill>
        <p:spPr>
          <a:xfrm>
            <a:off x="2470652" y="6186948"/>
            <a:ext cx="459913" cy="450388"/>
          </a:xfrm>
          <a:prstGeom prst="rect">
            <a:avLst/>
          </a:prstGeom>
        </p:spPr>
      </p:pic>
      <p:pic>
        <p:nvPicPr>
          <p:cNvPr id="5" name="Picture 4">
            <a:extLst>
              <a:ext uri="{FF2B5EF4-FFF2-40B4-BE49-F238E27FC236}">
                <a16:creationId xmlns:a16="http://schemas.microsoft.com/office/drawing/2014/main" id="{8C75F22B-B9E4-7346-80BF-167D295EF804}"/>
              </a:ext>
            </a:extLst>
          </p:cNvPr>
          <p:cNvPicPr>
            <a:picLocks noChangeAspect="1"/>
          </p:cNvPicPr>
          <p:nvPr/>
        </p:nvPicPr>
        <p:blipFill>
          <a:blip r:embed="rId3"/>
          <a:stretch>
            <a:fillRect/>
          </a:stretch>
        </p:blipFill>
        <p:spPr>
          <a:xfrm>
            <a:off x="1621971" y="1659417"/>
            <a:ext cx="3935186" cy="2203704"/>
          </a:xfrm>
          <a:prstGeom prst="rect">
            <a:avLst/>
          </a:prstGeom>
        </p:spPr>
      </p:pic>
      <p:pic>
        <p:nvPicPr>
          <p:cNvPr id="6" name="Picture 5">
            <a:extLst>
              <a:ext uri="{FF2B5EF4-FFF2-40B4-BE49-F238E27FC236}">
                <a16:creationId xmlns:a16="http://schemas.microsoft.com/office/drawing/2014/main" id="{1AA1CAAF-3FED-334B-8021-0EE7715EE81A}"/>
              </a:ext>
            </a:extLst>
          </p:cNvPr>
          <p:cNvPicPr>
            <a:picLocks noChangeAspect="1"/>
          </p:cNvPicPr>
          <p:nvPr/>
        </p:nvPicPr>
        <p:blipFill>
          <a:blip r:embed="rId4"/>
          <a:stretch>
            <a:fillRect/>
          </a:stretch>
        </p:blipFill>
        <p:spPr>
          <a:xfrm>
            <a:off x="5956039" y="1659417"/>
            <a:ext cx="4412604" cy="2471058"/>
          </a:xfrm>
          <a:prstGeom prst="rect">
            <a:avLst/>
          </a:prstGeom>
        </p:spPr>
      </p:pic>
      <p:pic>
        <p:nvPicPr>
          <p:cNvPr id="7" name="Picture 6">
            <a:extLst>
              <a:ext uri="{FF2B5EF4-FFF2-40B4-BE49-F238E27FC236}">
                <a16:creationId xmlns:a16="http://schemas.microsoft.com/office/drawing/2014/main" id="{EE49F3E9-6034-3A44-ACAB-96CDCDB0527D}"/>
              </a:ext>
            </a:extLst>
          </p:cNvPr>
          <p:cNvPicPr>
            <a:picLocks noChangeAspect="1"/>
          </p:cNvPicPr>
          <p:nvPr/>
        </p:nvPicPr>
        <p:blipFill>
          <a:blip r:embed="rId5"/>
          <a:stretch>
            <a:fillRect/>
          </a:stretch>
        </p:blipFill>
        <p:spPr>
          <a:xfrm>
            <a:off x="4180251" y="4282730"/>
            <a:ext cx="4279991" cy="2129412"/>
          </a:xfrm>
          <a:prstGeom prst="rect">
            <a:avLst/>
          </a:prstGeom>
        </p:spPr>
      </p:pic>
    </p:spTree>
    <p:extLst>
      <p:ext uri="{BB962C8B-B14F-4D97-AF65-F5344CB8AC3E}">
        <p14:creationId xmlns:p14="http://schemas.microsoft.com/office/powerpoint/2010/main" val="3718649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98BBD-3E1E-534E-A9F2-90B13D79A433}"/>
              </a:ext>
            </a:extLst>
          </p:cNvPr>
          <p:cNvSpPr>
            <a:spLocks noGrp="1"/>
          </p:cNvSpPr>
          <p:nvPr>
            <p:ph type="title"/>
          </p:nvPr>
        </p:nvSpPr>
        <p:spPr/>
        <p:txBody>
          <a:bodyPr>
            <a:normAutofit fontScale="90000"/>
          </a:bodyPr>
          <a:lstStyle/>
          <a:p>
            <a:r>
              <a:rPr lang="en-US"/>
              <a:t>The approach</a:t>
            </a:r>
          </a:p>
        </p:txBody>
      </p:sp>
      <p:pic>
        <p:nvPicPr>
          <p:cNvPr id="5" name="Picture 4" descr="Text&#10;&#10;Description automatically generated">
            <a:extLst>
              <a:ext uri="{FF2B5EF4-FFF2-40B4-BE49-F238E27FC236}">
                <a16:creationId xmlns:a16="http://schemas.microsoft.com/office/drawing/2014/main" id="{363A77D7-6A0F-4744-AC9F-D0AD37A37394}"/>
              </a:ext>
            </a:extLst>
          </p:cNvPr>
          <p:cNvPicPr>
            <a:picLocks noChangeAspect="1"/>
          </p:cNvPicPr>
          <p:nvPr/>
        </p:nvPicPr>
        <p:blipFill>
          <a:blip r:embed="rId2"/>
          <a:stretch>
            <a:fillRect/>
          </a:stretch>
        </p:blipFill>
        <p:spPr>
          <a:xfrm>
            <a:off x="2470652" y="6186948"/>
            <a:ext cx="459913" cy="450388"/>
          </a:xfrm>
          <a:prstGeom prst="rect">
            <a:avLst/>
          </a:prstGeom>
        </p:spPr>
      </p:pic>
      <p:sp>
        <p:nvSpPr>
          <p:cNvPr id="6" name="Rectangle 5">
            <a:extLst>
              <a:ext uri="{FF2B5EF4-FFF2-40B4-BE49-F238E27FC236}">
                <a16:creationId xmlns:a16="http://schemas.microsoft.com/office/drawing/2014/main" id="{EAE57AE8-9D97-E548-9670-B2CE566AA7E8}"/>
              </a:ext>
            </a:extLst>
          </p:cNvPr>
          <p:cNvSpPr/>
          <p:nvPr/>
        </p:nvSpPr>
        <p:spPr>
          <a:xfrm>
            <a:off x="903767" y="1271478"/>
            <a:ext cx="3232298" cy="6858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Gill Sans Nova Light" panose="020F0302020204030204" pitchFamily="34" charset="0"/>
                <a:cs typeface="Gill Sans Nova Light" panose="020F0302020204030204" pitchFamily="34" charset="0"/>
              </a:rPr>
              <a:t>Step 3: Gather needed data</a:t>
            </a:r>
          </a:p>
        </p:txBody>
      </p:sp>
      <p:pic>
        <p:nvPicPr>
          <p:cNvPr id="14" name="Content Placeholder 13">
            <a:extLst>
              <a:ext uri="{FF2B5EF4-FFF2-40B4-BE49-F238E27FC236}">
                <a16:creationId xmlns:a16="http://schemas.microsoft.com/office/drawing/2014/main" id="{286383F5-1291-FE46-91E6-6826043F6C94}"/>
              </a:ext>
            </a:extLst>
          </p:cNvPr>
          <p:cNvPicPr>
            <a:picLocks noGrp="1" noChangeAspect="1"/>
          </p:cNvPicPr>
          <p:nvPr>
            <p:ph idx="1"/>
          </p:nvPr>
        </p:nvPicPr>
        <p:blipFill>
          <a:blip r:embed="rId3"/>
          <a:stretch>
            <a:fillRect/>
          </a:stretch>
        </p:blipFill>
        <p:spPr>
          <a:xfrm>
            <a:off x="5073757" y="2153221"/>
            <a:ext cx="5964359" cy="3354952"/>
          </a:xfrm>
        </p:spPr>
      </p:pic>
      <p:sp>
        <p:nvSpPr>
          <p:cNvPr id="15" name="Rectangle 14">
            <a:extLst>
              <a:ext uri="{FF2B5EF4-FFF2-40B4-BE49-F238E27FC236}">
                <a16:creationId xmlns:a16="http://schemas.microsoft.com/office/drawing/2014/main" id="{11BEEF6B-F6D1-D146-996E-F74D5AA526AE}"/>
              </a:ext>
            </a:extLst>
          </p:cNvPr>
          <p:cNvSpPr/>
          <p:nvPr/>
        </p:nvSpPr>
        <p:spPr>
          <a:xfrm>
            <a:off x="903767" y="2070787"/>
            <a:ext cx="3232298" cy="11164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Gill Sans Nova Light" panose="020F0302020204030204" pitchFamily="34" charset="0"/>
                <a:cs typeface="Gill Sans Nova Light" panose="020F0302020204030204" pitchFamily="34" charset="0"/>
              </a:rPr>
              <a:t>Tell your interviewer what you observe about the graph </a:t>
            </a:r>
          </a:p>
        </p:txBody>
      </p:sp>
      <p:sp>
        <p:nvSpPr>
          <p:cNvPr id="17" name="Rectangle 16">
            <a:extLst>
              <a:ext uri="{FF2B5EF4-FFF2-40B4-BE49-F238E27FC236}">
                <a16:creationId xmlns:a16="http://schemas.microsoft.com/office/drawing/2014/main" id="{6BCDF36E-F560-7348-8C02-9B1B4DE246EA}"/>
              </a:ext>
            </a:extLst>
          </p:cNvPr>
          <p:cNvSpPr/>
          <p:nvPr/>
        </p:nvSpPr>
        <p:spPr>
          <a:xfrm>
            <a:off x="903767" y="3429000"/>
            <a:ext cx="3232298" cy="11164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Gill Sans Nova Light" panose="020F0302020204030204" pitchFamily="34" charset="0"/>
                <a:cs typeface="Gill Sans Nova Light" panose="020F0302020204030204" pitchFamily="34" charset="0"/>
              </a:rPr>
              <a:t>Talk through key points of graph</a:t>
            </a:r>
          </a:p>
        </p:txBody>
      </p:sp>
      <p:sp>
        <p:nvSpPr>
          <p:cNvPr id="18" name="Rectangle 17">
            <a:extLst>
              <a:ext uri="{FF2B5EF4-FFF2-40B4-BE49-F238E27FC236}">
                <a16:creationId xmlns:a16="http://schemas.microsoft.com/office/drawing/2014/main" id="{AF3889DC-29B2-8F41-A081-B23C21FE9121}"/>
              </a:ext>
            </a:extLst>
          </p:cNvPr>
          <p:cNvSpPr/>
          <p:nvPr/>
        </p:nvSpPr>
        <p:spPr>
          <a:xfrm>
            <a:off x="903767" y="4754020"/>
            <a:ext cx="3232298" cy="11164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Gill Sans Nova Light" panose="020F0302020204030204" pitchFamily="34" charset="0"/>
                <a:cs typeface="Gill Sans Nova Light" panose="020F0302020204030204" pitchFamily="34" charset="0"/>
              </a:rPr>
              <a:t>What can you conclude?</a:t>
            </a:r>
          </a:p>
        </p:txBody>
      </p:sp>
    </p:spTree>
    <p:extLst>
      <p:ext uri="{BB962C8B-B14F-4D97-AF65-F5344CB8AC3E}">
        <p14:creationId xmlns:p14="http://schemas.microsoft.com/office/powerpoint/2010/main" val="1526274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12327-E326-AF42-ADE5-412CED8390F3}"/>
              </a:ext>
            </a:extLst>
          </p:cNvPr>
          <p:cNvSpPr>
            <a:spLocks noGrp="1"/>
          </p:cNvSpPr>
          <p:nvPr>
            <p:ph type="title"/>
          </p:nvPr>
        </p:nvSpPr>
        <p:spPr/>
        <p:txBody>
          <a:bodyPr>
            <a:normAutofit fontScale="90000"/>
          </a:bodyPr>
          <a:lstStyle/>
          <a:p>
            <a:r>
              <a:rPr lang="en-US"/>
              <a:t>The approach</a:t>
            </a:r>
          </a:p>
        </p:txBody>
      </p:sp>
      <p:pic>
        <p:nvPicPr>
          <p:cNvPr id="5" name="Picture 4" descr="Text&#10;&#10;Description automatically generated">
            <a:extLst>
              <a:ext uri="{FF2B5EF4-FFF2-40B4-BE49-F238E27FC236}">
                <a16:creationId xmlns:a16="http://schemas.microsoft.com/office/drawing/2014/main" id="{F2A8A713-D088-004F-8B44-47A62EB3E829}"/>
              </a:ext>
            </a:extLst>
          </p:cNvPr>
          <p:cNvPicPr>
            <a:picLocks noChangeAspect="1"/>
          </p:cNvPicPr>
          <p:nvPr/>
        </p:nvPicPr>
        <p:blipFill>
          <a:blip r:embed="rId2"/>
          <a:stretch>
            <a:fillRect/>
          </a:stretch>
        </p:blipFill>
        <p:spPr>
          <a:xfrm>
            <a:off x="2470652" y="6186948"/>
            <a:ext cx="459913" cy="450388"/>
          </a:xfrm>
          <a:prstGeom prst="rect">
            <a:avLst/>
          </a:prstGeom>
        </p:spPr>
      </p:pic>
      <p:sp>
        <p:nvSpPr>
          <p:cNvPr id="6" name="Rectangle 5">
            <a:extLst>
              <a:ext uri="{FF2B5EF4-FFF2-40B4-BE49-F238E27FC236}">
                <a16:creationId xmlns:a16="http://schemas.microsoft.com/office/drawing/2014/main" id="{03244837-9D87-6641-B945-9246F58B53F5}"/>
              </a:ext>
            </a:extLst>
          </p:cNvPr>
          <p:cNvSpPr/>
          <p:nvPr/>
        </p:nvSpPr>
        <p:spPr>
          <a:xfrm>
            <a:off x="903767" y="1271478"/>
            <a:ext cx="3232298" cy="6858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Gill Sans Nova Light" panose="020F0302020204030204" pitchFamily="34" charset="0"/>
                <a:cs typeface="Gill Sans Nova Light" panose="020F0302020204030204" pitchFamily="34" charset="0"/>
              </a:rPr>
              <a:t>Step 4: Conduct analysis + provide insights</a:t>
            </a:r>
          </a:p>
        </p:txBody>
      </p:sp>
      <p:sp>
        <p:nvSpPr>
          <p:cNvPr id="3" name="Rectangle 2">
            <a:extLst>
              <a:ext uri="{FF2B5EF4-FFF2-40B4-BE49-F238E27FC236}">
                <a16:creationId xmlns:a16="http://schemas.microsoft.com/office/drawing/2014/main" id="{965A724B-5957-F647-ABF0-E75E21E2EF93}"/>
              </a:ext>
            </a:extLst>
          </p:cNvPr>
          <p:cNvSpPr/>
          <p:nvPr/>
        </p:nvSpPr>
        <p:spPr>
          <a:xfrm>
            <a:off x="1153632" y="3891516"/>
            <a:ext cx="2753833" cy="169500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Gill Sans Nova Light" panose="020F0302020204030204" pitchFamily="34" charset="0"/>
                <a:cs typeface="Gill Sans Nova Light" panose="020F0302020204030204" pitchFamily="34" charset="0"/>
              </a:rPr>
              <a:t>What did you conclude from the data/the math?</a:t>
            </a:r>
          </a:p>
        </p:txBody>
      </p:sp>
      <p:sp>
        <p:nvSpPr>
          <p:cNvPr id="7" name="Rectangle 6">
            <a:extLst>
              <a:ext uri="{FF2B5EF4-FFF2-40B4-BE49-F238E27FC236}">
                <a16:creationId xmlns:a16="http://schemas.microsoft.com/office/drawing/2014/main" id="{77B1F2E8-7EFE-7245-A24A-B23519A78DEF}"/>
              </a:ext>
            </a:extLst>
          </p:cNvPr>
          <p:cNvSpPr/>
          <p:nvPr/>
        </p:nvSpPr>
        <p:spPr>
          <a:xfrm>
            <a:off x="4719083" y="3891516"/>
            <a:ext cx="2753833" cy="169500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Gill Sans Nova Light" panose="020F0302020204030204" pitchFamily="34" charset="0"/>
                <a:cs typeface="Gill Sans Nova Light" panose="020F0302020204030204" pitchFamily="34" charset="0"/>
              </a:rPr>
              <a:t>How can you address the initial question?</a:t>
            </a:r>
          </a:p>
        </p:txBody>
      </p:sp>
      <p:sp>
        <p:nvSpPr>
          <p:cNvPr id="8" name="Rectangle 7">
            <a:extLst>
              <a:ext uri="{FF2B5EF4-FFF2-40B4-BE49-F238E27FC236}">
                <a16:creationId xmlns:a16="http://schemas.microsoft.com/office/drawing/2014/main" id="{2B40F530-5742-C84E-AADD-5171E9D2CD5C}"/>
              </a:ext>
            </a:extLst>
          </p:cNvPr>
          <p:cNvSpPr/>
          <p:nvPr/>
        </p:nvSpPr>
        <p:spPr>
          <a:xfrm>
            <a:off x="8284534" y="3891516"/>
            <a:ext cx="2753833" cy="169500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Gill Sans Nova Light" panose="020F0302020204030204" pitchFamily="34" charset="0"/>
                <a:cs typeface="Gill Sans Nova Light" panose="020F0302020204030204" pitchFamily="34" charset="0"/>
              </a:rPr>
              <a:t>What creative insight can you offer? + risks/mitigation</a:t>
            </a:r>
          </a:p>
        </p:txBody>
      </p:sp>
      <p:sp>
        <p:nvSpPr>
          <p:cNvPr id="4" name="Rectangle 3">
            <a:extLst>
              <a:ext uri="{FF2B5EF4-FFF2-40B4-BE49-F238E27FC236}">
                <a16:creationId xmlns:a16="http://schemas.microsoft.com/office/drawing/2014/main" id="{7BB54461-92AA-8846-BFB3-11E498FEEDB7}"/>
              </a:ext>
            </a:extLst>
          </p:cNvPr>
          <p:cNvSpPr/>
          <p:nvPr/>
        </p:nvSpPr>
        <p:spPr>
          <a:xfrm>
            <a:off x="3592032" y="2217775"/>
            <a:ext cx="5071731" cy="935665"/>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Gill Sans Nova Light" panose="020F0302020204030204" pitchFamily="34" charset="0"/>
                <a:cs typeface="Gill Sans Nova Light" panose="020F0302020204030204" pitchFamily="34" charset="0"/>
              </a:rPr>
              <a:t>Analysis Question: </a:t>
            </a:r>
            <a:r>
              <a:rPr lang="en-US">
                <a:solidFill>
                  <a:schemeClr val="tx1"/>
                </a:solidFill>
                <a:latin typeface="Gill Sans Nova Light" panose="020F0302020204030204" pitchFamily="34" charset="0"/>
                <a:cs typeface="Gill Sans Nova Light" panose="020F0302020204030204" pitchFamily="34" charset="0"/>
              </a:rPr>
              <a:t>Based on your analysis, what strategies would you suggest? </a:t>
            </a:r>
          </a:p>
        </p:txBody>
      </p:sp>
      <p:sp>
        <p:nvSpPr>
          <p:cNvPr id="9" name="Oval 8">
            <a:extLst>
              <a:ext uri="{FF2B5EF4-FFF2-40B4-BE49-F238E27FC236}">
                <a16:creationId xmlns:a16="http://schemas.microsoft.com/office/drawing/2014/main" id="{FBAC114F-E519-E745-858E-F5A6201365EB}"/>
              </a:ext>
            </a:extLst>
          </p:cNvPr>
          <p:cNvSpPr/>
          <p:nvPr/>
        </p:nvSpPr>
        <p:spPr>
          <a:xfrm>
            <a:off x="2011563" y="3386783"/>
            <a:ext cx="1016705" cy="1005840"/>
          </a:xfrm>
          <a:prstGeom prst="ellipse">
            <a:avLst/>
          </a:prstGeom>
          <a:solidFill>
            <a:schemeClr val="accent2">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Gill Sans Nova Light" panose="020F0302020204030204" pitchFamily="34" charset="0"/>
                <a:cs typeface="Gill Sans Nova Light" panose="020F0302020204030204" pitchFamily="34" charset="0"/>
              </a:rPr>
              <a:t>1</a:t>
            </a:r>
          </a:p>
        </p:txBody>
      </p:sp>
      <p:sp>
        <p:nvSpPr>
          <p:cNvPr id="10" name="Oval 9">
            <a:extLst>
              <a:ext uri="{FF2B5EF4-FFF2-40B4-BE49-F238E27FC236}">
                <a16:creationId xmlns:a16="http://schemas.microsoft.com/office/drawing/2014/main" id="{347F4FCD-81B9-A546-92B2-39E05231E9B9}"/>
              </a:ext>
            </a:extLst>
          </p:cNvPr>
          <p:cNvSpPr/>
          <p:nvPr/>
        </p:nvSpPr>
        <p:spPr>
          <a:xfrm>
            <a:off x="5619544" y="3388596"/>
            <a:ext cx="1016705" cy="1005840"/>
          </a:xfrm>
          <a:prstGeom prst="ellipse">
            <a:avLst/>
          </a:prstGeom>
          <a:solidFill>
            <a:schemeClr val="accent2">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Gill Sans Nova Light" panose="020F0302020204030204" pitchFamily="34" charset="0"/>
                <a:cs typeface="Gill Sans Nova Light" panose="020F0302020204030204" pitchFamily="34" charset="0"/>
              </a:rPr>
              <a:t>2</a:t>
            </a:r>
          </a:p>
        </p:txBody>
      </p:sp>
      <p:sp>
        <p:nvSpPr>
          <p:cNvPr id="11" name="Oval 10">
            <a:extLst>
              <a:ext uri="{FF2B5EF4-FFF2-40B4-BE49-F238E27FC236}">
                <a16:creationId xmlns:a16="http://schemas.microsoft.com/office/drawing/2014/main" id="{90CB599F-B4C5-B14C-9551-DA05EACAB903}"/>
              </a:ext>
            </a:extLst>
          </p:cNvPr>
          <p:cNvSpPr/>
          <p:nvPr/>
        </p:nvSpPr>
        <p:spPr>
          <a:xfrm>
            <a:off x="9184995" y="3388596"/>
            <a:ext cx="1016705" cy="1005840"/>
          </a:xfrm>
          <a:prstGeom prst="ellipse">
            <a:avLst/>
          </a:prstGeom>
          <a:solidFill>
            <a:schemeClr val="accent2">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Gill Sans Nova Light" panose="020F0302020204030204" pitchFamily="34" charset="0"/>
                <a:cs typeface="Gill Sans Nova Light" panose="020F0302020204030204" pitchFamily="34" charset="0"/>
              </a:rPr>
              <a:t>3</a:t>
            </a:r>
          </a:p>
        </p:txBody>
      </p:sp>
    </p:spTree>
    <p:extLst>
      <p:ext uri="{BB962C8B-B14F-4D97-AF65-F5344CB8AC3E}">
        <p14:creationId xmlns:p14="http://schemas.microsoft.com/office/powerpoint/2010/main" val="1429332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2AEBD-EBAB-FD4E-9D27-F8F13BFC2927}"/>
              </a:ext>
            </a:extLst>
          </p:cNvPr>
          <p:cNvSpPr>
            <a:spLocks noGrp="1"/>
          </p:cNvSpPr>
          <p:nvPr>
            <p:ph type="title"/>
          </p:nvPr>
        </p:nvSpPr>
        <p:spPr/>
        <p:txBody>
          <a:bodyPr>
            <a:normAutofit fontScale="90000"/>
          </a:bodyPr>
          <a:lstStyle/>
          <a:p>
            <a:r>
              <a:rPr lang="en-US"/>
              <a:t>agenda</a:t>
            </a:r>
          </a:p>
        </p:txBody>
      </p:sp>
      <p:sp>
        <p:nvSpPr>
          <p:cNvPr id="3" name="Content Placeholder 2">
            <a:extLst>
              <a:ext uri="{FF2B5EF4-FFF2-40B4-BE49-F238E27FC236}">
                <a16:creationId xmlns:a16="http://schemas.microsoft.com/office/drawing/2014/main" id="{4F857706-D9A5-CB49-8B7A-12DF2BF46287}"/>
              </a:ext>
            </a:extLst>
          </p:cNvPr>
          <p:cNvSpPr>
            <a:spLocks noGrp="1"/>
          </p:cNvSpPr>
          <p:nvPr>
            <p:ph idx="1"/>
          </p:nvPr>
        </p:nvSpPr>
        <p:spPr>
          <a:xfrm>
            <a:off x="1004455" y="1654531"/>
            <a:ext cx="9906000" cy="4024424"/>
          </a:xfrm>
        </p:spPr>
        <p:txBody>
          <a:bodyPr vert="horz" lIns="91440" tIns="45720" rIns="91440" bIns="45720" rtlCol="0" anchor="t">
            <a:normAutofit/>
          </a:bodyPr>
          <a:lstStyle/>
          <a:p>
            <a:pPr algn="ctr"/>
            <a:r>
              <a:rPr lang="en-US">
                <a:latin typeface="Gill Sans Nova Light"/>
              </a:rPr>
              <a:t>Get To Know Our Organizations!</a:t>
            </a:r>
            <a:endParaRPr lang="en-US"/>
          </a:p>
          <a:p>
            <a:pPr algn="ctr"/>
            <a:r>
              <a:rPr lang="en-US">
                <a:latin typeface="Gill Sans Nova Light"/>
              </a:rPr>
              <a:t>Diversity and Inclusion </a:t>
            </a:r>
            <a:endParaRPr lang="en-US"/>
          </a:p>
          <a:p>
            <a:pPr algn="ctr"/>
            <a:r>
              <a:rPr lang="en-US">
                <a:latin typeface="Gill Sans Nova Light"/>
              </a:rPr>
              <a:t>An Intro to Recruiting </a:t>
            </a:r>
            <a:endParaRPr lang="en-US"/>
          </a:p>
          <a:p>
            <a:pPr algn="ctr"/>
            <a:r>
              <a:rPr lang="en-US">
                <a:latin typeface="Gill Sans Nova Light"/>
              </a:rPr>
              <a:t>What is Casing?</a:t>
            </a:r>
          </a:p>
          <a:p>
            <a:pPr algn="ctr"/>
            <a:r>
              <a:rPr lang="en-US">
                <a:latin typeface="Gill Sans Nova Light"/>
              </a:rPr>
              <a:t>Market Sizing for Dummies</a:t>
            </a:r>
            <a:endParaRPr lang="en-US"/>
          </a:p>
          <a:p>
            <a:pPr algn="ctr"/>
            <a:r>
              <a:rPr lang="en-US">
                <a:latin typeface="Gill Sans Nova Light"/>
              </a:rPr>
              <a:t>Case Workshop</a:t>
            </a:r>
          </a:p>
          <a:p>
            <a:pPr algn="ctr"/>
            <a:r>
              <a:rPr lang="en-US">
                <a:latin typeface="Gill Sans Nova Light"/>
              </a:rPr>
              <a:t>Questions?</a:t>
            </a:r>
          </a:p>
        </p:txBody>
      </p:sp>
      <p:pic>
        <p:nvPicPr>
          <p:cNvPr id="5" name="Picture 4" descr="Text&#10;&#10;Description automatically generated">
            <a:extLst>
              <a:ext uri="{FF2B5EF4-FFF2-40B4-BE49-F238E27FC236}">
                <a16:creationId xmlns:a16="http://schemas.microsoft.com/office/drawing/2014/main" id="{2D760405-B003-48F9-8B85-64418EBE5C21}"/>
              </a:ext>
            </a:extLst>
          </p:cNvPr>
          <p:cNvPicPr>
            <a:picLocks noChangeAspect="1"/>
          </p:cNvPicPr>
          <p:nvPr/>
        </p:nvPicPr>
        <p:blipFill>
          <a:blip r:embed="rId3"/>
          <a:stretch>
            <a:fillRect/>
          </a:stretch>
        </p:blipFill>
        <p:spPr>
          <a:xfrm>
            <a:off x="2470652" y="6186948"/>
            <a:ext cx="459913" cy="450388"/>
          </a:xfrm>
          <a:prstGeom prst="rect">
            <a:avLst/>
          </a:prstGeom>
        </p:spPr>
      </p:pic>
    </p:spTree>
    <p:extLst>
      <p:ext uri="{BB962C8B-B14F-4D97-AF65-F5344CB8AC3E}">
        <p14:creationId xmlns:p14="http://schemas.microsoft.com/office/powerpoint/2010/main" val="1754955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82B46-268F-C648-8EBA-3B280C5507FF}"/>
              </a:ext>
            </a:extLst>
          </p:cNvPr>
          <p:cNvSpPr>
            <a:spLocks noGrp="1"/>
          </p:cNvSpPr>
          <p:nvPr>
            <p:ph type="title"/>
          </p:nvPr>
        </p:nvSpPr>
        <p:spPr/>
        <p:txBody>
          <a:bodyPr>
            <a:normAutofit fontScale="90000"/>
          </a:bodyPr>
          <a:lstStyle/>
          <a:p>
            <a:r>
              <a:rPr lang="en-US"/>
              <a:t>The approach</a:t>
            </a:r>
          </a:p>
        </p:txBody>
      </p:sp>
      <p:pic>
        <p:nvPicPr>
          <p:cNvPr id="6" name="Picture 5" descr="Text&#10;&#10;Description automatically generated">
            <a:extLst>
              <a:ext uri="{FF2B5EF4-FFF2-40B4-BE49-F238E27FC236}">
                <a16:creationId xmlns:a16="http://schemas.microsoft.com/office/drawing/2014/main" id="{3B23CCC7-4F68-3C4F-B814-DBBED2206E34}"/>
              </a:ext>
            </a:extLst>
          </p:cNvPr>
          <p:cNvPicPr>
            <a:picLocks noChangeAspect="1"/>
          </p:cNvPicPr>
          <p:nvPr/>
        </p:nvPicPr>
        <p:blipFill>
          <a:blip r:embed="rId2"/>
          <a:stretch>
            <a:fillRect/>
          </a:stretch>
        </p:blipFill>
        <p:spPr>
          <a:xfrm>
            <a:off x="2470652" y="6186948"/>
            <a:ext cx="459913" cy="450388"/>
          </a:xfrm>
          <a:prstGeom prst="rect">
            <a:avLst/>
          </a:prstGeom>
        </p:spPr>
      </p:pic>
      <p:sp>
        <p:nvSpPr>
          <p:cNvPr id="7" name="Rectangle 6">
            <a:extLst>
              <a:ext uri="{FF2B5EF4-FFF2-40B4-BE49-F238E27FC236}">
                <a16:creationId xmlns:a16="http://schemas.microsoft.com/office/drawing/2014/main" id="{DEA5F2E1-F6D2-1E4D-A5E6-7827B7710DBD}"/>
              </a:ext>
            </a:extLst>
          </p:cNvPr>
          <p:cNvSpPr/>
          <p:nvPr/>
        </p:nvSpPr>
        <p:spPr>
          <a:xfrm>
            <a:off x="903767" y="1271478"/>
            <a:ext cx="3232298" cy="6858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Gill Sans Nova Light" panose="020F0302020204030204" pitchFamily="34" charset="0"/>
                <a:cs typeface="Gill Sans Nova Light" panose="020F0302020204030204" pitchFamily="34" charset="0"/>
              </a:rPr>
              <a:t>Step 5: Conclude case</a:t>
            </a:r>
          </a:p>
        </p:txBody>
      </p:sp>
      <p:sp>
        <p:nvSpPr>
          <p:cNvPr id="4" name="Rectangle 3">
            <a:extLst>
              <a:ext uri="{FF2B5EF4-FFF2-40B4-BE49-F238E27FC236}">
                <a16:creationId xmlns:a16="http://schemas.microsoft.com/office/drawing/2014/main" id="{1DB6DD7D-2D3A-C842-8852-3704C1247802}"/>
              </a:ext>
            </a:extLst>
          </p:cNvPr>
          <p:cNvSpPr/>
          <p:nvPr/>
        </p:nvSpPr>
        <p:spPr>
          <a:xfrm>
            <a:off x="903767" y="2392326"/>
            <a:ext cx="10388010" cy="11270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Gill Sans Nova Light" panose="020F0302020204030204" pitchFamily="34" charset="0"/>
                <a:cs typeface="Gill Sans Nova Light" panose="020F0302020204030204" pitchFamily="34" charset="0"/>
              </a:rPr>
              <a:t>You enter an elevator and the CEO is already there! You are asked to provide a quick update on your progress.</a:t>
            </a:r>
          </a:p>
        </p:txBody>
      </p:sp>
      <p:sp>
        <p:nvSpPr>
          <p:cNvPr id="5" name="TextBox 4">
            <a:extLst>
              <a:ext uri="{FF2B5EF4-FFF2-40B4-BE49-F238E27FC236}">
                <a16:creationId xmlns:a16="http://schemas.microsoft.com/office/drawing/2014/main" id="{BA24094F-DA7B-6444-ACF2-9AD0D8F4FFA4}"/>
              </a:ext>
            </a:extLst>
          </p:cNvPr>
          <p:cNvSpPr txBox="1"/>
          <p:nvPr/>
        </p:nvSpPr>
        <p:spPr>
          <a:xfrm>
            <a:off x="2775098" y="3837500"/>
            <a:ext cx="6060558" cy="2031325"/>
          </a:xfrm>
          <a:prstGeom prst="rect">
            <a:avLst/>
          </a:prstGeom>
          <a:noFill/>
          <a:ln>
            <a:solidFill>
              <a:schemeClr val="accent2"/>
            </a:solidFill>
          </a:ln>
        </p:spPr>
        <p:txBody>
          <a:bodyPr wrap="square" rtlCol="0">
            <a:spAutoFit/>
          </a:bodyPr>
          <a:lstStyle/>
          <a:p>
            <a:pPr algn="ctr"/>
            <a:endParaRPr lang="en-US">
              <a:latin typeface="Gill Sans Nova Light" panose="020F0302020204030204" pitchFamily="34" charset="0"/>
              <a:cs typeface="Gill Sans Nova Light" panose="020F0302020204030204" pitchFamily="34" charset="0"/>
            </a:endParaRPr>
          </a:p>
          <a:p>
            <a:pPr algn="ctr"/>
            <a:r>
              <a:rPr lang="en-US" b="1">
                <a:latin typeface="Gill Sans Nova Light" panose="020F0302020204030204" pitchFamily="34" charset="0"/>
                <a:cs typeface="Gill Sans Nova Light" panose="020F0302020204030204" pitchFamily="34" charset="0"/>
              </a:rPr>
              <a:t>State your main argument.</a:t>
            </a:r>
          </a:p>
          <a:p>
            <a:pPr algn="ctr"/>
            <a:r>
              <a:rPr lang="en-US" b="1">
                <a:latin typeface="Gill Sans Nova Light" panose="020F0302020204030204" pitchFamily="34" charset="0"/>
                <a:cs typeface="Gill Sans Nova Light" panose="020F0302020204030204" pitchFamily="34" charset="0"/>
              </a:rPr>
              <a:t>Mention any important analysis.</a:t>
            </a:r>
          </a:p>
          <a:p>
            <a:pPr algn="ctr"/>
            <a:r>
              <a:rPr lang="en-US" b="1">
                <a:latin typeface="Gill Sans Nova Light" panose="020F0302020204030204" pitchFamily="34" charset="0"/>
                <a:cs typeface="Gill Sans Nova Light" panose="020F0302020204030204" pitchFamily="34" charset="0"/>
              </a:rPr>
              <a:t>Briefly describe any strategies you came up with.</a:t>
            </a:r>
          </a:p>
          <a:p>
            <a:pPr algn="ctr"/>
            <a:r>
              <a:rPr lang="en-US" b="1">
                <a:latin typeface="Gill Sans Nova Light" panose="020F0302020204030204" pitchFamily="34" charset="0"/>
                <a:cs typeface="Gill Sans Nova Light" panose="020F0302020204030204" pitchFamily="34" charset="0"/>
              </a:rPr>
              <a:t>Implementation (i.e. Significant risks/mitigation, timeline)</a:t>
            </a:r>
          </a:p>
          <a:p>
            <a:pPr algn="ctr"/>
            <a:r>
              <a:rPr lang="en-US" b="1">
                <a:latin typeface="Gill Sans Nova Light" panose="020F0302020204030204" pitchFamily="34" charset="0"/>
                <a:cs typeface="Gill Sans Nova Light" panose="020F0302020204030204" pitchFamily="34" charset="0"/>
              </a:rPr>
              <a:t>Conclude</a:t>
            </a:r>
          </a:p>
          <a:p>
            <a:pPr marL="285750" indent="-285750">
              <a:buFont typeface="Arial" panose="020B0604020202020204" pitchFamily="34" charset="0"/>
              <a:buChar char="•"/>
            </a:pPr>
            <a:endParaRPr lang="en-US">
              <a:latin typeface="Gill Sans Nova Light" panose="020F0302020204030204" pitchFamily="34" charset="0"/>
              <a:cs typeface="Gill Sans Nova Light" panose="020F0302020204030204" pitchFamily="34" charset="0"/>
            </a:endParaRPr>
          </a:p>
        </p:txBody>
      </p:sp>
    </p:spTree>
    <p:extLst>
      <p:ext uri="{BB962C8B-B14F-4D97-AF65-F5344CB8AC3E}">
        <p14:creationId xmlns:p14="http://schemas.microsoft.com/office/powerpoint/2010/main" val="3988316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58340-E801-4CA6-8E9C-53A55F6CC9E1}"/>
              </a:ext>
            </a:extLst>
          </p:cNvPr>
          <p:cNvSpPr>
            <a:spLocks noGrp="1"/>
          </p:cNvSpPr>
          <p:nvPr>
            <p:ph type="title"/>
          </p:nvPr>
        </p:nvSpPr>
        <p:spPr/>
        <p:txBody>
          <a:bodyPr>
            <a:normAutofit fontScale="90000"/>
          </a:bodyPr>
          <a:lstStyle/>
          <a:p>
            <a:r>
              <a:rPr lang="en-US">
                <a:latin typeface="Gill Sans Nova Light"/>
                <a:cs typeface="Times New Roman"/>
              </a:rPr>
              <a:t>Market sizing</a:t>
            </a:r>
            <a:endParaRPr lang="en-US">
              <a:latin typeface="Gill Sans Nova Light"/>
            </a:endParaRPr>
          </a:p>
        </p:txBody>
      </p:sp>
      <p:sp>
        <p:nvSpPr>
          <p:cNvPr id="3" name="TextBox 2">
            <a:extLst>
              <a:ext uri="{FF2B5EF4-FFF2-40B4-BE49-F238E27FC236}">
                <a16:creationId xmlns:a16="http://schemas.microsoft.com/office/drawing/2014/main" id="{BDB31CB5-512F-4B29-986A-2A9F35D0605A}"/>
              </a:ext>
            </a:extLst>
          </p:cNvPr>
          <p:cNvSpPr txBox="1"/>
          <p:nvPr/>
        </p:nvSpPr>
        <p:spPr>
          <a:xfrm rot="10800000" flipV="1">
            <a:off x="2224447" y="1452562"/>
            <a:ext cx="958305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latin typeface="Gill Sans Nova Light" panose="020F0302020204030204" pitchFamily="34" charset="0"/>
              <a:cs typeface="Gill Sans Nova Light" panose="020F0302020204030204" pitchFamily="34" charset="0"/>
            </a:endParaRPr>
          </a:p>
          <a:p>
            <a:r>
              <a:rPr lang="en-US" sz="2000">
                <a:latin typeface="Gill Sans Nova Light"/>
                <a:cs typeface="Gill Sans Nova Light" panose="020F0302020204030204" pitchFamily="34" charset="0"/>
              </a:rPr>
              <a:t>Making an estimate about a size of something with little or no information</a:t>
            </a:r>
          </a:p>
        </p:txBody>
      </p:sp>
      <p:graphicFrame>
        <p:nvGraphicFramePr>
          <p:cNvPr id="4" name="Diagram 4">
            <a:extLst>
              <a:ext uri="{FF2B5EF4-FFF2-40B4-BE49-F238E27FC236}">
                <a16:creationId xmlns:a16="http://schemas.microsoft.com/office/drawing/2014/main" id="{5ABAA963-94B7-4120-894E-D5AFE17587B8}"/>
              </a:ext>
            </a:extLst>
          </p:cNvPr>
          <p:cNvGraphicFramePr/>
          <p:nvPr>
            <p:extLst>
              <p:ext uri="{D42A27DB-BD31-4B8C-83A1-F6EECF244321}">
                <p14:modId xmlns:p14="http://schemas.microsoft.com/office/powerpoint/2010/main" val="3283445728"/>
              </p:ext>
            </p:extLst>
          </p:nvPr>
        </p:nvGraphicFramePr>
        <p:xfrm>
          <a:off x="1651000" y="3033486"/>
          <a:ext cx="3374572" cy="2773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36" name="Diagram 736">
            <a:extLst>
              <a:ext uri="{FF2B5EF4-FFF2-40B4-BE49-F238E27FC236}">
                <a16:creationId xmlns:a16="http://schemas.microsoft.com/office/drawing/2014/main" id="{8028A57D-1AE3-42D8-85A1-2E1A7017BD4E}"/>
              </a:ext>
            </a:extLst>
          </p:cNvPr>
          <p:cNvGraphicFramePr/>
          <p:nvPr>
            <p:extLst>
              <p:ext uri="{D42A27DB-BD31-4B8C-83A1-F6EECF244321}">
                <p14:modId xmlns:p14="http://schemas.microsoft.com/office/powerpoint/2010/main" val="628172443"/>
              </p:ext>
            </p:extLst>
          </p:nvPr>
        </p:nvGraphicFramePr>
        <p:xfrm>
          <a:off x="6095999" y="3033485"/>
          <a:ext cx="5316716" cy="298631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54" name="TextBox 1053">
            <a:extLst>
              <a:ext uri="{FF2B5EF4-FFF2-40B4-BE49-F238E27FC236}">
                <a16:creationId xmlns:a16="http://schemas.microsoft.com/office/drawing/2014/main" id="{8522C0EC-C22A-439E-A928-20F99BB0FF5B}"/>
              </a:ext>
            </a:extLst>
          </p:cNvPr>
          <p:cNvSpPr txBox="1"/>
          <p:nvPr/>
        </p:nvSpPr>
        <p:spPr>
          <a:xfrm>
            <a:off x="1450836" y="2590209"/>
            <a:ext cx="951048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Gill Sans Nova Light"/>
                <a:cs typeface="Gill Sans Nova Light" panose="020F0302020204030204" pitchFamily="34" charset="0"/>
              </a:rPr>
              <a:t>                Examples                                               Process</a:t>
            </a:r>
          </a:p>
        </p:txBody>
      </p:sp>
      <p:pic>
        <p:nvPicPr>
          <p:cNvPr id="50" name="Picture 49" descr="Text&#10;&#10;Description automatically generated">
            <a:extLst>
              <a:ext uri="{FF2B5EF4-FFF2-40B4-BE49-F238E27FC236}">
                <a16:creationId xmlns:a16="http://schemas.microsoft.com/office/drawing/2014/main" id="{66610321-60CB-474C-8F27-4DFCC5767E8E}"/>
              </a:ext>
            </a:extLst>
          </p:cNvPr>
          <p:cNvPicPr>
            <a:picLocks noChangeAspect="1"/>
          </p:cNvPicPr>
          <p:nvPr/>
        </p:nvPicPr>
        <p:blipFill>
          <a:blip r:embed="rId13"/>
          <a:stretch>
            <a:fillRect/>
          </a:stretch>
        </p:blipFill>
        <p:spPr>
          <a:xfrm>
            <a:off x="2470652" y="6186948"/>
            <a:ext cx="459913" cy="450388"/>
          </a:xfrm>
          <a:prstGeom prst="rect">
            <a:avLst/>
          </a:prstGeom>
        </p:spPr>
      </p:pic>
      <p:sp>
        <p:nvSpPr>
          <p:cNvPr id="17" name="TextBox 16">
            <a:extLst>
              <a:ext uri="{FF2B5EF4-FFF2-40B4-BE49-F238E27FC236}">
                <a16:creationId xmlns:a16="http://schemas.microsoft.com/office/drawing/2014/main" id="{0081A131-3744-4E9B-8DDF-962909081DEE}"/>
              </a:ext>
            </a:extLst>
          </p:cNvPr>
          <p:cNvSpPr txBox="1"/>
          <p:nvPr/>
        </p:nvSpPr>
        <p:spPr>
          <a:xfrm rot="10800000" flipV="1">
            <a:off x="1053569" y="1010007"/>
            <a:ext cx="9583055"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latin typeface="Gill Sans Nova Light" panose="020F0302020204030204" pitchFamily="34" charset="0"/>
              <a:cs typeface="Gill Sans Nova Light" panose="020F0302020204030204" pitchFamily="34" charset="0"/>
            </a:endParaRPr>
          </a:p>
          <a:p>
            <a:pPr algn="ctr"/>
            <a:r>
              <a:rPr lang="en-US" sz="2800" b="1">
                <a:latin typeface="Gill Sans Nova Light"/>
                <a:cs typeface="Gill Sans Nova Light" panose="020F0302020204030204" pitchFamily="34" charset="0"/>
              </a:rPr>
              <a:t>What is market sizing?</a:t>
            </a:r>
          </a:p>
        </p:txBody>
      </p:sp>
    </p:spTree>
    <p:extLst>
      <p:ext uri="{BB962C8B-B14F-4D97-AF65-F5344CB8AC3E}">
        <p14:creationId xmlns:p14="http://schemas.microsoft.com/office/powerpoint/2010/main" val="26330975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2" name="Diagram 152">
            <a:extLst>
              <a:ext uri="{FF2B5EF4-FFF2-40B4-BE49-F238E27FC236}">
                <a16:creationId xmlns:a16="http://schemas.microsoft.com/office/drawing/2014/main" id="{1F1B0439-0587-4C50-97E1-1C47240ADAB3}"/>
              </a:ext>
            </a:extLst>
          </p:cNvPr>
          <p:cNvGraphicFramePr/>
          <p:nvPr>
            <p:extLst>
              <p:ext uri="{D42A27DB-BD31-4B8C-83A1-F6EECF244321}">
                <p14:modId xmlns:p14="http://schemas.microsoft.com/office/powerpoint/2010/main" val="1659238140"/>
              </p:ext>
            </p:extLst>
          </p:nvPr>
        </p:nvGraphicFramePr>
        <p:xfrm>
          <a:off x="1963616" y="1385275"/>
          <a:ext cx="8264769" cy="48103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C3D18B4F-698C-4609-B2D0-79ED0999E876}"/>
              </a:ext>
            </a:extLst>
          </p:cNvPr>
          <p:cNvSpPr>
            <a:spLocks noGrp="1"/>
          </p:cNvSpPr>
          <p:nvPr>
            <p:ph type="title"/>
          </p:nvPr>
        </p:nvSpPr>
        <p:spPr/>
        <p:txBody>
          <a:bodyPr>
            <a:normAutofit fontScale="90000"/>
          </a:bodyPr>
          <a:lstStyle/>
          <a:p>
            <a:r>
              <a:rPr lang="en-US">
                <a:cs typeface="Times New Roman"/>
              </a:rPr>
              <a:t>MARKET SIZING EXAMPLE</a:t>
            </a:r>
            <a:endParaRPr lang="en-US"/>
          </a:p>
        </p:txBody>
      </p:sp>
      <p:sp>
        <p:nvSpPr>
          <p:cNvPr id="149" name="TextBox 148">
            <a:extLst>
              <a:ext uri="{FF2B5EF4-FFF2-40B4-BE49-F238E27FC236}">
                <a16:creationId xmlns:a16="http://schemas.microsoft.com/office/drawing/2014/main" id="{2370BA85-02A6-436E-AA79-05FBD111ADB8}"/>
              </a:ext>
            </a:extLst>
          </p:cNvPr>
          <p:cNvSpPr txBox="1"/>
          <p:nvPr/>
        </p:nvSpPr>
        <p:spPr>
          <a:xfrm>
            <a:off x="1177129" y="1285473"/>
            <a:ext cx="1029062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latin typeface="Gill Sans Nova Light" panose="020F0302020204030204" pitchFamily="34" charset="0"/>
                <a:cs typeface="Gill Sans Nova Light" panose="020F0302020204030204" pitchFamily="34" charset="0"/>
              </a:rPr>
              <a:t>What is the market size for coffee in NYC?</a:t>
            </a:r>
          </a:p>
        </p:txBody>
      </p:sp>
      <p:sp>
        <p:nvSpPr>
          <p:cNvPr id="1562" name="TextBox 1561">
            <a:extLst>
              <a:ext uri="{FF2B5EF4-FFF2-40B4-BE49-F238E27FC236}">
                <a16:creationId xmlns:a16="http://schemas.microsoft.com/office/drawing/2014/main" id="{2BAD7AA0-7FD6-4795-AECB-1DE2AEF5E03B}"/>
              </a:ext>
            </a:extLst>
          </p:cNvPr>
          <p:cNvSpPr txBox="1"/>
          <p:nvPr/>
        </p:nvSpPr>
        <p:spPr>
          <a:xfrm>
            <a:off x="2203938" y="4529016"/>
            <a:ext cx="11215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ill Sans Nova Light" panose="020F0302020204030204" pitchFamily="34" charset="0"/>
                <a:cs typeface="Gill Sans Nova Light" panose="020F0302020204030204" pitchFamily="34" charset="0"/>
              </a:rPr>
              <a:t>1.6 billion</a:t>
            </a:r>
          </a:p>
        </p:txBody>
      </p:sp>
      <p:sp>
        <p:nvSpPr>
          <p:cNvPr id="1563" name="TextBox 1562">
            <a:extLst>
              <a:ext uri="{FF2B5EF4-FFF2-40B4-BE49-F238E27FC236}">
                <a16:creationId xmlns:a16="http://schemas.microsoft.com/office/drawing/2014/main" id="{2F1D40EA-2B64-45C4-9389-7C007F38FDFE}"/>
              </a:ext>
            </a:extLst>
          </p:cNvPr>
          <p:cNvSpPr txBox="1"/>
          <p:nvPr/>
        </p:nvSpPr>
        <p:spPr>
          <a:xfrm>
            <a:off x="4792783" y="4949093"/>
            <a:ext cx="6135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ill Sans Nova Light" panose="020F0302020204030204" pitchFamily="34" charset="0"/>
                <a:cs typeface="Gill Sans Nova Light" panose="020F0302020204030204" pitchFamily="34" charset="0"/>
              </a:rPr>
              <a:t>$4</a:t>
            </a:r>
          </a:p>
        </p:txBody>
      </p:sp>
      <p:sp>
        <p:nvSpPr>
          <p:cNvPr id="1564" name="TextBox 1563">
            <a:extLst>
              <a:ext uri="{FF2B5EF4-FFF2-40B4-BE49-F238E27FC236}">
                <a16:creationId xmlns:a16="http://schemas.microsoft.com/office/drawing/2014/main" id="{C66B5433-A528-4A51-9A3D-1A3B63E8D98B}"/>
              </a:ext>
            </a:extLst>
          </p:cNvPr>
          <p:cNvSpPr txBox="1"/>
          <p:nvPr/>
        </p:nvSpPr>
        <p:spPr>
          <a:xfrm>
            <a:off x="4636476" y="2780323"/>
            <a:ext cx="11215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ill Sans Nova Light" panose="020F0302020204030204" pitchFamily="34" charset="0"/>
                <a:cs typeface="Gill Sans Nova Light" panose="020F0302020204030204" pitchFamily="34" charset="0"/>
              </a:rPr>
              <a:t>400m</a:t>
            </a:r>
          </a:p>
        </p:txBody>
      </p:sp>
      <p:sp>
        <p:nvSpPr>
          <p:cNvPr id="1565" name="TextBox 1564">
            <a:extLst>
              <a:ext uri="{FF2B5EF4-FFF2-40B4-BE49-F238E27FC236}">
                <a16:creationId xmlns:a16="http://schemas.microsoft.com/office/drawing/2014/main" id="{FEB94563-4912-4B24-A8F9-B39FB9176D12}"/>
              </a:ext>
            </a:extLst>
          </p:cNvPr>
          <p:cNvSpPr txBox="1"/>
          <p:nvPr/>
        </p:nvSpPr>
        <p:spPr>
          <a:xfrm>
            <a:off x="6957890" y="2288198"/>
            <a:ext cx="711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Gill Sans Nova Light" panose="020F0302020204030204" pitchFamily="34" charset="0"/>
                <a:cs typeface="Gill Sans Nova Light" panose="020F0302020204030204" pitchFamily="34" charset="0"/>
              </a:rPr>
              <a:t>8m</a:t>
            </a:r>
          </a:p>
        </p:txBody>
      </p:sp>
      <p:sp>
        <p:nvSpPr>
          <p:cNvPr id="1566" name="TextBox 1565">
            <a:extLst>
              <a:ext uri="{FF2B5EF4-FFF2-40B4-BE49-F238E27FC236}">
                <a16:creationId xmlns:a16="http://schemas.microsoft.com/office/drawing/2014/main" id="{89F739B3-EF88-47A1-87CA-45EDB1EF3ED8}"/>
              </a:ext>
            </a:extLst>
          </p:cNvPr>
          <p:cNvSpPr txBox="1"/>
          <p:nvPr/>
        </p:nvSpPr>
        <p:spPr>
          <a:xfrm>
            <a:off x="7036044" y="4525351"/>
            <a:ext cx="711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Gill Sans Nova Light" panose="020F0302020204030204" pitchFamily="34" charset="0"/>
                <a:cs typeface="Gill Sans Nova Light" panose="020F0302020204030204" pitchFamily="34" charset="0"/>
              </a:rPr>
              <a:t>50</a:t>
            </a:r>
          </a:p>
        </p:txBody>
      </p:sp>
      <p:sp>
        <p:nvSpPr>
          <p:cNvPr id="1567" name="TextBox 1566">
            <a:extLst>
              <a:ext uri="{FF2B5EF4-FFF2-40B4-BE49-F238E27FC236}">
                <a16:creationId xmlns:a16="http://schemas.microsoft.com/office/drawing/2014/main" id="{AC9966AF-CD49-44C1-B7F4-B256620792DD}"/>
              </a:ext>
            </a:extLst>
          </p:cNvPr>
          <p:cNvSpPr txBox="1"/>
          <p:nvPr/>
        </p:nvSpPr>
        <p:spPr>
          <a:xfrm>
            <a:off x="9204812" y="2659428"/>
            <a:ext cx="711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Gill Sans Nova Light" panose="020F0302020204030204" pitchFamily="34" charset="0"/>
                <a:cs typeface="Gill Sans Nova Light" panose="020F0302020204030204" pitchFamily="34" charset="0"/>
              </a:rPr>
              <a:t>50</a:t>
            </a:r>
          </a:p>
        </p:txBody>
      </p:sp>
      <p:sp>
        <p:nvSpPr>
          <p:cNvPr id="1568" name="TextBox 1567">
            <a:extLst>
              <a:ext uri="{FF2B5EF4-FFF2-40B4-BE49-F238E27FC236}">
                <a16:creationId xmlns:a16="http://schemas.microsoft.com/office/drawing/2014/main" id="{DACF7C05-4AAB-47BF-9125-99F7F085BB40}"/>
              </a:ext>
            </a:extLst>
          </p:cNvPr>
          <p:cNvSpPr txBox="1"/>
          <p:nvPr/>
        </p:nvSpPr>
        <p:spPr>
          <a:xfrm>
            <a:off x="9341582" y="4945428"/>
            <a:ext cx="711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Gill Sans Nova Light" panose="020F0302020204030204" pitchFamily="34" charset="0"/>
                <a:cs typeface="Gill Sans Nova Light" panose="020F0302020204030204" pitchFamily="34" charset="0"/>
              </a:rPr>
              <a:t>1</a:t>
            </a:r>
          </a:p>
        </p:txBody>
      </p:sp>
      <p:sp>
        <p:nvSpPr>
          <p:cNvPr id="17" name="Arrow: Right 16">
            <a:extLst>
              <a:ext uri="{FF2B5EF4-FFF2-40B4-BE49-F238E27FC236}">
                <a16:creationId xmlns:a16="http://schemas.microsoft.com/office/drawing/2014/main" id="{928F4475-34A5-465C-8FA2-E8E24998AFC9}"/>
              </a:ext>
            </a:extLst>
          </p:cNvPr>
          <p:cNvSpPr/>
          <p:nvPr/>
        </p:nvSpPr>
        <p:spPr>
          <a:xfrm>
            <a:off x="1962136" y="2094003"/>
            <a:ext cx="8266980" cy="251604"/>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Nova Light" panose="020F0302020204030204" pitchFamily="34" charset="0"/>
              <a:cs typeface="Gill Sans Nova Light" panose="020F0302020204030204" pitchFamily="34" charset="0"/>
            </a:endParaRPr>
          </a:p>
        </p:txBody>
      </p:sp>
      <p:sp>
        <p:nvSpPr>
          <p:cNvPr id="27" name="Arrow: Right 26">
            <a:extLst>
              <a:ext uri="{FF2B5EF4-FFF2-40B4-BE49-F238E27FC236}">
                <a16:creationId xmlns:a16="http://schemas.microsoft.com/office/drawing/2014/main" id="{2DB1D6AF-0F16-431D-BC2C-E37AAB8DBABA}"/>
              </a:ext>
            </a:extLst>
          </p:cNvPr>
          <p:cNvSpPr/>
          <p:nvPr/>
        </p:nvSpPr>
        <p:spPr>
          <a:xfrm rot="10800000">
            <a:off x="1962135" y="5515813"/>
            <a:ext cx="8266980" cy="251604"/>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Nova Light" panose="020F0302020204030204" pitchFamily="34" charset="0"/>
              <a:cs typeface="Gill Sans Nova Light" panose="020F0302020204030204" pitchFamily="34" charset="0"/>
            </a:endParaRPr>
          </a:p>
        </p:txBody>
      </p:sp>
      <p:sp>
        <p:nvSpPr>
          <p:cNvPr id="18" name="TextBox 17">
            <a:extLst>
              <a:ext uri="{FF2B5EF4-FFF2-40B4-BE49-F238E27FC236}">
                <a16:creationId xmlns:a16="http://schemas.microsoft.com/office/drawing/2014/main" id="{8CDE6C14-DEDC-4495-A571-DF0A5BCA2AD8}"/>
              </a:ext>
            </a:extLst>
          </p:cNvPr>
          <p:cNvSpPr txBox="1"/>
          <p:nvPr/>
        </p:nvSpPr>
        <p:spPr>
          <a:xfrm>
            <a:off x="5586143" y="5765860"/>
            <a:ext cx="10179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Gill Sans Nova Light" panose="020F0302020204030204" pitchFamily="34" charset="0"/>
                <a:cs typeface="Gill Sans Nova Light" panose="020F0302020204030204" pitchFamily="34" charset="0"/>
              </a:rPr>
              <a:t>Calculate</a:t>
            </a:r>
          </a:p>
        </p:txBody>
      </p:sp>
      <p:sp>
        <p:nvSpPr>
          <p:cNvPr id="29" name="TextBox 28">
            <a:extLst>
              <a:ext uri="{FF2B5EF4-FFF2-40B4-BE49-F238E27FC236}">
                <a16:creationId xmlns:a16="http://schemas.microsoft.com/office/drawing/2014/main" id="{5BC02C8A-A3AA-44AA-BF31-8FD3FFD1C491}"/>
              </a:ext>
            </a:extLst>
          </p:cNvPr>
          <p:cNvSpPr txBox="1"/>
          <p:nvPr/>
        </p:nvSpPr>
        <p:spPr>
          <a:xfrm>
            <a:off x="5456746" y="1855218"/>
            <a:ext cx="12767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ill Sans Nova Light" panose="020F0302020204030204" pitchFamily="34" charset="0"/>
                <a:cs typeface="Gill Sans Nova Light" panose="020F0302020204030204" pitchFamily="34" charset="0"/>
              </a:rPr>
              <a:t>Break down</a:t>
            </a:r>
          </a:p>
        </p:txBody>
      </p:sp>
      <p:pic>
        <p:nvPicPr>
          <p:cNvPr id="63" name="Picture 62" descr="Text&#10;&#10;Description automatically generated">
            <a:extLst>
              <a:ext uri="{FF2B5EF4-FFF2-40B4-BE49-F238E27FC236}">
                <a16:creationId xmlns:a16="http://schemas.microsoft.com/office/drawing/2014/main" id="{EDAFC6DB-6F05-46FE-99D4-FA720DFF66F1}"/>
              </a:ext>
            </a:extLst>
          </p:cNvPr>
          <p:cNvPicPr>
            <a:picLocks noChangeAspect="1"/>
          </p:cNvPicPr>
          <p:nvPr/>
        </p:nvPicPr>
        <p:blipFill>
          <a:blip r:embed="rId8"/>
          <a:stretch>
            <a:fillRect/>
          </a:stretch>
        </p:blipFill>
        <p:spPr>
          <a:xfrm>
            <a:off x="2470652" y="6186948"/>
            <a:ext cx="459913" cy="450388"/>
          </a:xfrm>
          <a:prstGeom prst="rect">
            <a:avLst/>
          </a:prstGeom>
        </p:spPr>
      </p:pic>
    </p:spTree>
    <p:extLst>
      <p:ext uri="{BB962C8B-B14F-4D97-AF65-F5344CB8AC3E}">
        <p14:creationId xmlns:p14="http://schemas.microsoft.com/office/powerpoint/2010/main" val="466401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69826-F812-9241-BF94-887C3A74E02A}"/>
              </a:ext>
            </a:extLst>
          </p:cNvPr>
          <p:cNvSpPr>
            <a:spLocks noGrp="1"/>
          </p:cNvSpPr>
          <p:nvPr>
            <p:ph type="title"/>
          </p:nvPr>
        </p:nvSpPr>
        <p:spPr/>
        <p:txBody>
          <a:bodyPr>
            <a:normAutofit fontScale="90000"/>
          </a:bodyPr>
          <a:lstStyle/>
          <a:p>
            <a:r>
              <a:rPr lang="en-US">
                <a:latin typeface="Gill Sans Nova Light"/>
              </a:rPr>
              <a:t>Big Yellow bus co (BYB)</a:t>
            </a:r>
            <a:endParaRPr lang="en-US"/>
          </a:p>
        </p:txBody>
      </p:sp>
      <p:pic>
        <p:nvPicPr>
          <p:cNvPr id="5" name="Picture 5">
            <a:extLst>
              <a:ext uri="{FF2B5EF4-FFF2-40B4-BE49-F238E27FC236}">
                <a16:creationId xmlns:a16="http://schemas.microsoft.com/office/drawing/2014/main" id="{B497FFF3-9593-404D-B7DB-464C332BFDA1}"/>
              </a:ext>
            </a:extLst>
          </p:cNvPr>
          <p:cNvPicPr>
            <a:picLocks noGrp="1" noChangeAspect="1"/>
          </p:cNvPicPr>
          <p:nvPr>
            <p:ph idx="1"/>
          </p:nvPr>
        </p:nvPicPr>
        <p:blipFill>
          <a:blip r:embed="rId3"/>
          <a:stretch>
            <a:fillRect/>
          </a:stretch>
        </p:blipFill>
        <p:spPr>
          <a:xfrm>
            <a:off x="6318849" y="1960412"/>
            <a:ext cx="5190227" cy="3892670"/>
          </a:xfrm>
        </p:spPr>
      </p:pic>
      <p:pic>
        <p:nvPicPr>
          <p:cNvPr id="4" name="Picture 3" descr="Text&#10;&#10;Description automatically generated">
            <a:extLst>
              <a:ext uri="{FF2B5EF4-FFF2-40B4-BE49-F238E27FC236}">
                <a16:creationId xmlns:a16="http://schemas.microsoft.com/office/drawing/2014/main" id="{5792C4EC-97C3-6442-A5B6-4F53FA4EA4A2}"/>
              </a:ext>
            </a:extLst>
          </p:cNvPr>
          <p:cNvPicPr>
            <a:picLocks noChangeAspect="1"/>
          </p:cNvPicPr>
          <p:nvPr/>
        </p:nvPicPr>
        <p:blipFill>
          <a:blip r:embed="rId4"/>
          <a:stretch>
            <a:fillRect/>
          </a:stretch>
        </p:blipFill>
        <p:spPr>
          <a:xfrm>
            <a:off x="2470652" y="6186948"/>
            <a:ext cx="459913" cy="450388"/>
          </a:xfrm>
          <a:prstGeom prst="rect">
            <a:avLst/>
          </a:prstGeom>
        </p:spPr>
      </p:pic>
      <p:sp>
        <p:nvSpPr>
          <p:cNvPr id="7" name="TextBox 6">
            <a:extLst>
              <a:ext uri="{FF2B5EF4-FFF2-40B4-BE49-F238E27FC236}">
                <a16:creationId xmlns:a16="http://schemas.microsoft.com/office/drawing/2014/main" id="{6E4F337C-026A-414B-833F-7DBC79A08461}"/>
              </a:ext>
            </a:extLst>
          </p:cNvPr>
          <p:cNvSpPr txBox="1"/>
          <p:nvPr/>
        </p:nvSpPr>
        <p:spPr>
          <a:xfrm>
            <a:off x="899124" y="1833653"/>
            <a:ext cx="5014822"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mn-lt"/>
                <a:cs typeface="+mn-lt"/>
              </a:rPr>
              <a:t>Your client is a private equity fund considering the acquisition of Big Yellow Bus Co (BYB), one of the leading manufacturers of school buses in the US. It is the #1 player in the market by revenue, #2 by volume. There are only 3 competitors in the market with relatively equal share but BYB was the clear leader 5 years ago. What are some considerations for our client before making an investment decision?</a:t>
            </a:r>
            <a:endParaRPr lang="en-US" sz="2400"/>
          </a:p>
        </p:txBody>
      </p:sp>
    </p:spTree>
    <p:extLst>
      <p:ext uri="{BB962C8B-B14F-4D97-AF65-F5344CB8AC3E}">
        <p14:creationId xmlns:p14="http://schemas.microsoft.com/office/powerpoint/2010/main" val="3051477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69826-F812-9241-BF94-887C3A74E02A}"/>
              </a:ext>
            </a:extLst>
          </p:cNvPr>
          <p:cNvSpPr>
            <a:spLocks noGrp="1"/>
          </p:cNvSpPr>
          <p:nvPr>
            <p:ph type="title"/>
          </p:nvPr>
        </p:nvSpPr>
        <p:spPr/>
        <p:txBody>
          <a:bodyPr>
            <a:normAutofit fontScale="90000"/>
          </a:bodyPr>
          <a:lstStyle/>
          <a:p>
            <a:r>
              <a:rPr lang="en-US">
                <a:latin typeface="Gill Sans Nova Light"/>
              </a:rPr>
              <a:t>Big Yellow bus co (BYB)</a:t>
            </a:r>
            <a:endParaRPr lang="en-US"/>
          </a:p>
        </p:txBody>
      </p:sp>
      <p:pic>
        <p:nvPicPr>
          <p:cNvPr id="4" name="Picture 3" descr="Text&#10;&#10;Description automatically generated">
            <a:extLst>
              <a:ext uri="{FF2B5EF4-FFF2-40B4-BE49-F238E27FC236}">
                <a16:creationId xmlns:a16="http://schemas.microsoft.com/office/drawing/2014/main" id="{5792C4EC-97C3-6442-A5B6-4F53FA4EA4A2}"/>
              </a:ext>
            </a:extLst>
          </p:cNvPr>
          <p:cNvPicPr>
            <a:picLocks noChangeAspect="1"/>
          </p:cNvPicPr>
          <p:nvPr/>
        </p:nvPicPr>
        <p:blipFill>
          <a:blip r:embed="rId3"/>
          <a:stretch>
            <a:fillRect/>
          </a:stretch>
        </p:blipFill>
        <p:spPr>
          <a:xfrm>
            <a:off x="2470652" y="6186948"/>
            <a:ext cx="459913" cy="450388"/>
          </a:xfrm>
          <a:prstGeom prst="rect">
            <a:avLst/>
          </a:prstGeom>
        </p:spPr>
      </p:pic>
      <p:sp>
        <p:nvSpPr>
          <p:cNvPr id="7" name="TextBox 6">
            <a:extLst>
              <a:ext uri="{FF2B5EF4-FFF2-40B4-BE49-F238E27FC236}">
                <a16:creationId xmlns:a16="http://schemas.microsoft.com/office/drawing/2014/main" id="{6E4F337C-026A-414B-833F-7DBC79A08461}"/>
              </a:ext>
            </a:extLst>
          </p:cNvPr>
          <p:cNvSpPr txBox="1"/>
          <p:nvPr/>
        </p:nvSpPr>
        <p:spPr>
          <a:xfrm>
            <a:off x="755351" y="1474219"/>
            <a:ext cx="10981425"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a:ea typeface="+mn-lt"/>
                <a:cs typeface="+mn-lt"/>
              </a:rPr>
              <a:t>What are some considerations for our client before making an investment decision?</a:t>
            </a:r>
          </a:p>
        </p:txBody>
      </p:sp>
    </p:spTree>
    <p:extLst>
      <p:ext uri="{BB962C8B-B14F-4D97-AF65-F5344CB8AC3E}">
        <p14:creationId xmlns:p14="http://schemas.microsoft.com/office/powerpoint/2010/main" val="2455682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69826-F812-9241-BF94-887C3A74E02A}"/>
              </a:ext>
            </a:extLst>
          </p:cNvPr>
          <p:cNvSpPr>
            <a:spLocks noGrp="1"/>
          </p:cNvSpPr>
          <p:nvPr>
            <p:ph type="title"/>
          </p:nvPr>
        </p:nvSpPr>
        <p:spPr/>
        <p:txBody>
          <a:bodyPr>
            <a:normAutofit fontScale="90000"/>
          </a:bodyPr>
          <a:lstStyle/>
          <a:p>
            <a:r>
              <a:rPr lang="en-US">
                <a:latin typeface="Gill Sans Nova Light"/>
              </a:rPr>
              <a:t>Big Yellow bus co (BYB)</a:t>
            </a:r>
            <a:endParaRPr lang="en-US"/>
          </a:p>
        </p:txBody>
      </p:sp>
      <p:pic>
        <p:nvPicPr>
          <p:cNvPr id="4" name="Picture 3" descr="Text&#10;&#10;Description automatically generated">
            <a:extLst>
              <a:ext uri="{FF2B5EF4-FFF2-40B4-BE49-F238E27FC236}">
                <a16:creationId xmlns:a16="http://schemas.microsoft.com/office/drawing/2014/main" id="{5792C4EC-97C3-6442-A5B6-4F53FA4EA4A2}"/>
              </a:ext>
            </a:extLst>
          </p:cNvPr>
          <p:cNvPicPr>
            <a:picLocks noChangeAspect="1"/>
          </p:cNvPicPr>
          <p:nvPr/>
        </p:nvPicPr>
        <p:blipFill>
          <a:blip r:embed="rId3"/>
          <a:stretch>
            <a:fillRect/>
          </a:stretch>
        </p:blipFill>
        <p:spPr>
          <a:xfrm>
            <a:off x="2470652" y="6186948"/>
            <a:ext cx="459913" cy="450388"/>
          </a:xfrm>
          <a:prstGeom prst="rect">
            <a:avLst/>
          </a:prstGeom>
        </p:spPr>
      </p:pic>
      <p:sp>
        <p:nvSpPr>
          <p:cNvPr id="7" name="TextBox 6">
            <a:extLst>
              <a:ext uri="{FF2B5EF4-FFF2-40B4-BE49-F238E27FC236}">
                <a16:creationId xmlns:a16="http://schemas.microsoft.com/office/drawing/2014/main" id="{6E4F337C-026A-414B-833F-7DBC79A08461}"/>
              </a:ext>
            </a:extLst>
          </p:cNvPr>
          <p:cNvSpPr txBox="1"/>
          <p:nvPr/>
        </p:nvSpPr>
        <p:spPr>
          <a:xfrm>
            <a:off x="827238" y="1459842"/>
            <a:ext cx="1098142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ea typeface="+mn-lt"/>
                <a:cs typeface="+mn-lt"/>
              </a:rPr>
              <a:t>How large is the market for school buses in the US? Is this market attractive?</a:t>
            </a:r>
          </a:p>
        </p:txBody>
      </p:sp>
    </p:spTree>
    <p:extLst>
      <p:ext uri="{BB962C8B-B14F-4D97-AF65-F5344CB8AC3E}">
        <p14:creationId xmlns:p14="http://schemas.microsoft.com/office/powerpoint/2010/main" val="2562618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69826-F812-9241-BF94-887C3A74E02A}"/>
              </a:ext>
            </a:extLst>
          </p:cNvPr>
          <p:cNvSpPr>
            <a:spLocks noGrp="1"/>
          </p:cNvSpPr>
          <p:nvPr>
            <p:ph type="title"/>
          </p:nvPr>
        </p:nvSpPr>
        <p:spPr/>
        <p:txBody>
          <a:bodyPr>
            <a:normAutofit fontScale="90000"/>
          </a:bodyPr>
          <a:lstStyle/>
          <a:p>
            <a:r>
              <a:rPr lang="en-US">
                <a:latin typeface="Gill Sans Nova Light"/>
              </a:rPr>
              <a:t>Big Yellow bus co (BYB)</a:t>
            </a:r>
            <a:endParaRPr lang="en-US"/>
          </a:p>
        </p:txBody>
      </p:sp>
      <p:pic>
        <p:nvPicPr>
          <p:cNvPr id="4" name="Picture 3" descr="Text&#10;&#10;Description automatically generated">
            <a:extLst>
              <a:ext uri="{FF2B5EF4-FFF2-40B4-BE49-F238E27FC236}">
                <a16:creationId xmlns:a16="http://schemas.microsoft.com/office/drawing/2014/main" id="{5792C4EC-97C3-6442-A5B6-4F53FA4EA4A2}"/>
              </a:ext>
            </a:extLst>
          </p:cNvPr>
          <p:cNvPicPr>
            <a:picLocks noChangeAspect="1"/>
          </p:cNvPicPr>
          <p:nvPr/>
        </p:nvPicPr>
        <p:blipFill>
          <a:blip r:embed="rId3"/>
          <a:stretch>
            <a:fillRect/>
          </a:stretch>
        </p:blipFill>
        <p:spPr>
          <a:xfrm>
            <a:off x="2470652" y="6186948"/>
            <a:ext cx="459913" cy="450388"/>
          </a:xfrm>
          <a:prstGeom prst="rect">
            <a:avLst/>
          </a:prstGeom>
        </p:spPr>
      </p:pic>
      <p:sp>
        <p:nvSpPr>
          <p:cNvPr id="7" name="TextBox 6">
            <a:extLst>
              <a:ext uri="{FF2B5EF4-FFF2-40B4-BE49-F238E27FC236}">
                <a16:creationId xmlns:a16="http://schemas.microsoft.com/office/drawing/2014/main" id="{6E4F337C-026A-414B-833F-7DBC79A08461}"/>
              </a:ext>
            </a:extLst>
          </p:cNvPr>
          <p:cNvSpPr txBox="1"/>
          <p:nvPr/>
        </p:nvSpPr>
        <p:spPr>
          <a:xfrm>
            <a:off x="841615" y="1359200"/>
            <a:ext cx="10967047"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ea typeface="+mn-lt"/>
                <a:cs typeface="+mn-lt"/>
              </a:rPr>
              <a:t>Now let's transition from looking at the market to looking at specifics. Here is some information about how BYB compares to its competitors. What do you notice?</a:t>
            </a:r>
          </a:p>
        </p:txBody>
      </p:sp>
      <p:pic>
        <p:nvPicPr>
          <p:cNvPr id="3" name="Picture 5" descr="Table&#10;&#10;Description automatically generated">
            <a:extLst>
              <a:ext uri="{FF2B5EF4-FFF2-40B4-BE49-F238E27FC236}">
                <a16:creationId xmlns:a16="http://schemas.microsoft.com/office/drawing/2014/main" id="{C1493FA1-1FB6-440F-B175-A7720C9E0629}"/>
              </a:ext>
            </a:extLst>
          </p:cNvPr>
          <p:cNvPicPr>
            <a:picLocks noChangeAspect="1"/>
          </p:cNvPicPr>
          <p:nvPr/>
        </p:nvPicPr>
        <p:blipFill>
          <a:blip r:embed="rId4"/>
          <a:stretch>
            <a:fillRect/>
          </a:stretch>
        </p:blipFill>
        <p:spPr>
          <a:xfrm>
            <a:off x="5400136" y="2574954"/>
            <a:ext cx="6409426" cy="3002055"/>
          </a:xfrm>
          <a:prstGeom prst="rect">
            <a:avLst/>
          </a:prstGeom>
        </p:spPr>
      </p:pic>
    </p:spTree>
    <p:extLst>
      <p:ext uri="{BB962C8B-B14F-4D97-AF65-F5344CB8AC3E}">
        <p14:creationId xmlns:p14="http://schemas.microsoft.com/office/powerpoint/2010/main" val="245052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69826-F812-9241-BF94-887C3A74E02A}"/>
              </a:ext>
            </a:extLst>
          </p:cNvPr>
          <p:cNvSpPr>
            <a:spLocks noGrp="1"/>
          </p:cNvSpPr>
          <p:nvPr>
            <p:ph type="title"/>
          </p:nvPr>
        </p:nvSpPr>
        <p:spPr/>
        <p:txBody>
          <a:bodyPr>
            <a:normAutofit fontScale="90000"/>
          </a:bodyPr>
          <a:lstStyle/>
          <a:p>
            <a:r>
              <a:rPr lang="en-US">
                <a:latin typeface="Gill Sans Nova Light"/>
              </a:rPr>
              <a:t>Big Yellow bus co (BYB)</a:t>
            </a:r>
            <a:endParaRPr lang="en-US"/>
          </a:p>
        </p:txBody>
      </p:sp>
      <p:pic>
        <p:nvPicPr>
          <p:cNvPr id="4" name="Picture 3" descr="Text&#10;&#10;Description automatically generated">
            <a:extLst>
              <a:ext uri="{FF2B5EF4-FFF2-40B4-BE49-F238E27FC236}">
                <a16:creationId xmlns:a16="http://schemas.microsoft.com/office/drawing/2014/main" id="{5792C4EC-97C3-6442-A5B6-4F53FA4EA4A2}"/>
              </a:ext>
            </a:extLst>
          </p:cNvPr>
          <p:cNvPicPr>
            <a:picLocks noChangeAspect="1"/>
          </p:cNvPicPr>
          <p:nvPr/>
        </p:nvPicPr>
        <p:blipFill>
          <a:blip r:embed="rId3"/>
          <a:stretch>
            <a:fillRect/>
          </a:stretch>
        </p:blipFill>
        <p:spPr>
          <a:xfrm>
            <a:off x="2470652" y="6186948"/>
            <a:ext cx="459913" cy="450388"/>
          </a:xfrm>
          <a:prstGeom prst="rect">
            <a:avLst/>
          </a:prstGeom>
        </p:spPr>
      </p:pic>
      <p:sp>
        <p:nvSpPr>
          <p:cNvPr id="7" name="TextBox 6">
            <a:extLst>
              <a:ext uri="{FF2B5EF4-FFF2-40B4-BE49-F238E27FC236}">
                <a16:creationId xmlns:a16="http://schemas.microsoft.com/office/drawing/2014/main" id="{6E4F337C-026A-414B-833F-7DBC79A08461}"/>
              </a:ext>
            </a:extLst>
          </p:cNvPr>
          <p:cNvSpPr txBox="1"/>
          <p:nvPr/>
        </p:nvSpPr>
        <p:spPr>
          <a:xfrm>
            <a:off x="827238" y="1459842"/>
            <a:ext cx="1098142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ea typeface="+mn-lt"/>
                <a:cs typeface="+mn-lt"/>
              </a:rPr>
              <a:t>What are some ideas to help them lower their gross margins?</a:t>
            </a:r>
            <a:endParaRPr lang="en-US" sz="2800"/>
          </a:p>
        </p:txBody>
      </p:sp>
    </p:spTree>
    <p:extLst>
      <p:ext uri="{BB962C8B-B14F-4D97-AF65-F5344CB8AC3E}">
        <p14:creationId xmlns:p14="http://schemas.microsoft.com/office/powerpoint/2010/main" val="4101249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69826-F812-9241-BF94-887C3A74E02A}"/>
              </a:ext>
            </a:extLst>
          </p:cNvPr>
          <p:cNvSpPr>
            <a:spLocks noGrp="1"/>
          </p:cNvSpPr>
          <p:nvPr>
            <p:ph type="title"/>
          </p:nvPr>
        </p:nvSpPr>
        <p:spPr/>
        <p:txBody>
          <a:bodyPr>
            <a:normAutofit fontScale="90000"/>
          </a:bodyPr>
          <a:lstStyle/>
          <a:p>
            <a:r>
              <a:rPr lang="en-US">
                <a:latin typeface="Gill Sans Nova Light"/>
              </a:rPr>
              <a:t>Big Yellow bus co (BYB)</a:t>
            </a:r>
            <a:endParaRPr lang="en-US"/>
          </a:p>
        </p:txBody>
      </p:sp>
      <p:pic>
        <p:nvPicPr>
          <p:cNvPr id="4" name="Picture 3" descr="Text&#10;&#10;Description automatically generated">
            <a:extLst>
              <a:ext uri="{FF2B5EF4-FFF2-40B4-BE49-F238E27FC236}">
                <a16:creationId xmlns:a16="http://schemas.microsoft.com/office/drawing/2014/main" id="{5792C4EC-97C3-6442-A5B6-4F53FA4EA4A2}"/>
              </a:ext>
            </a:extLst>
          </p:cNvPr>
          <p:cNvPicPr>
            <a:picLocks noChangeAspect="1"/>
          </p:cNvPicPr>
          <p:nvPr/>
        </p:nvPicPr>
        <p:blipFill>
          <a:blip r:embed="rId3"/>
          <a:stretch>
            <a:fillRect/>
          </a:stretch>
        </p:blipFill>
        <p:spPr>
          <a:xfrm>
            <a:off x="2470652" y="6186948"/>
            <a:ext cx="459913" cy="450388"/>
          </a:xfrm>
          <a:prstGeom prst="rect">
            <a:avLst/>
          </a:prstGeom>
        </p:spPr>
      </p:pic>
      <p:sp>
        <p:nvSpPr>
          <p:cNvPr id="7" name="TextBox 6">
            <a:extLst>
              <a:ext uri="{FF2B5EF4-FFF2-40B4-BE49-F238E27FC236}">
                <a16:creationId xmlns:a16="http://schemas.microsoft.com/office/drawing/2014/main" id="{6E4F337C-026A-414B-833F-7DBC79A08461}"/>
              </a:ext>
            </a:extLst>
          </p:cNvPr>
          <p:cNvSpPr txBox="1"/>
          <p:nvPr/>
        </p:nvSpPr>
        <p:spPr>
          <a:xfrm>
            <a:off x="827238" y="2566899"/>
            <a:ext cx="5503652"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ea typeface="+mn-lt"/>
                <a:cs typeface="+mn-lt"/>
              </a:rPr>
              <a:t>The CEO of the private equity firm is waiting in the board room for your recommendation on whether or not to proceed with this acquisition! What will you say?</a:t>
            </a:r>
            <a:endParaRPr lang="en-US">
              <a:ea typeface="+mn-lt"/>
              <a:cs typeface="+mn-lt"/>
            </a:endParaRPr>
          </a:p>
        </p:txBody>
      </p:sp>
      <p:pic>
        <p:nvPicPr>
          <p:cNvPr id="3" name="Picture 4">
            <a:extLst>
              <a:ext uri="{FF2B5EF4-FFF2-40B4-BE49-F238E27FC236}">
                <a16:creationId xmlns:a16="http://schemas.microsoft.com/office/drawing/2014/main" id="{32E965D0-9250-4B1A-BE48-CF8CECDBAB4F}"/>
              </a:ext>
            </a:extLst>
          </p:cNvPr>
          <p:cNvPicPr>
            <a:picLocks noChangeAspect="1"/>
          </p:cNvPicPr>
          <p:nvPr/>
        </p:nvPicPr>
        <p:blipFill>
          <a:blip r:embed="rId4"/>
          <a:stretch>
            <a:fillRect/>
          </a:stretch>
        </p:blipFill>
        <p:spPr>
          <a:xfrm>
            <a:off x="6521570" y="1929903"/>
            <a:ext cx="4856671" cy="3501401"/>
          </a:xfrm>
          <a:prstGeom prst="rect">
            <a:avLst/>
          </a:prstGeom>
        </p:spPr>
      </p:pic>
    </p:spTree>
    <p:extLst>
      <p:ext uri="{BB962C8B-B14F-4D97-AF65-F5344CB8AC3E}">
        <p14:creationId xmlns:p14="http://schemas.microsoft.com/office/powerpoint/2010/main" val="355304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69826-F812-9241-BF94-887C3A74E02A}"/>
              </a:ext>
            </a:extLst>
          </p:cNvPr>
          <p:cNvSpPr>
            <a:spLocks noGrp="1"/>
          </p:cNvSpPr>
          <p:nvPr>
            <p:ph type="title"/>
          </p:nvPr>
        </p:nvSpPr>
        <p:spPr/>
        <p:txBody>
          <a:bodyPr>
            <a:normAutofit fontScale="90000"/>
          </a:bodyPr>
          <a:lstStyle/>
          <a:p>
            <a:r>
              <a:rPr lang="en-US">
                <a:latin typeface="Gill Sans Nova Light"/>
              </a:rPr>
              <a:t>Big Yellow bus co (BYB)</a:t>
            </a:r>
            <a:endParaRPr lang="en-US"/>
          </a:p>
        </p:txBody>
      </p:sp>
      <p:pic>
        <p:nvPicPr>
          <p:cNvPr id="4" name="Picture 3" descr="Text&#10;&#10;Description automatically generated">
            <a:extLst>
              <a:ext uri="{FF2B5EF4-FFF2-40B4-BE49-F238E27FC236}">
                <a16:creationId xmlns:a16="http://schemas.microsoft.com/office/drawing/2014/main" id="{5792C4EC-97C3-6442-A5B6-4F53FA4EA4A2}"/>
              </a:ext>
            </a:extLst>
          </p:cNvPr>
          <p:cNvPicPr>
            <a:picLocks noChangeAspect="1"/>
          </p:cNvPicPr>
          <p:nvPr/>
        </p:nvPicPr>
        <p:blipFill>
          <a:blip r:embed="rId3"/>
          <a:stretch>
            <a:fillRect/>
          </a:stretch>
        </p:blipFill>
        <p:spPr>
          <a:xfrm>
            <a:off x="2470652" y="6186948"/>
            <a:ext cx="459913" cy="450388"/>
          </a:xfrm>
          <a:prstGeom prst="rect">
            <a:avLst/>
          </a:prstGeom>
        </p:spPr>
      </p:pic>
      <p:sp>
        <p:nvSpPr>
          <p:cNvPr id="7" name="TextBox 6">
            <a:extLst>
              <a:ext uri="{FF2B5EF4-FFF2-40B4-BE49-F238E27FC236}">
                <a16:creationId xmlns:a16="http://schemas.microsoft.com/office/drawing/2014/main" id="{6E4F337C-026A-414B-833F-7DBC79A08461}"/>
              </a:ext>
            </a:extLst>
          </p:cNvPr>
          <p:cNvSpPr txBox="1"/>
          <p:nvPr/>
        </p:nvSpPr>
        <p:spPr>
          <a:xfrm>
            <a:off x="611578" y="1459842"/>
            <a:ext cx="1098142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ea typeface="+mn-lt"/>
                <a:cs typeface="+mn-lt"/>
              </a:rPr>
              <a:t>What does a good recommendation look like?</a:t>
            </a:r>
          </a:p>
        </p:txBody>
      </p:sp>
      <p:graphicFrame>
        <p:nvGraphicFramePr>
          <p:cNvPr id="3" name="Diagram 4">
            <a:extLst>
              <a:ext uri="{FF2B5EF4-FFF2-40B4-BE49-F238E27FC236}">
                <a16:creationId xmlns:a16="http://schemas.microsoft.com/office/drawing/2014/main" id="{BA742E63-C711-4424-A55D-7D2AD7F8FB64}"/>
              </a:ext>
            </a:extLst>
          </p:cNvPr>
          <p:cNvGraphicFramePr/>
          <p:nvPr>
            <p:extLst>
              <p:ext uri="{D42A27DB-BD31-4B8C-83A1-F6EECF244321}">
                <p14:modId xmlns:p14="http://schemas.microsoft.com/office/powerpoint/2010/main" val="1632533389"/>
              </p:ext>
            </p:extLst>
          </p:nvPr>
        </p:nvGraphicFramePr>
        <p:xfrm>
          <a:off x="3234906" y="1600200"/>
          <a:ext cx="5722188" cy="45777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65986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75BAF-E29A-CB49-A1E3-7EC22C340A1E}"/>
              </a:ext>
            </a:extLst>
          </p:cNvPr>
          <p:cNvSpPr>
            <a:spLocks noGrp="1"/>
          </p:cNvSpPr>
          <p:nvPr>
            <p:ph type="title"/>
          </p:nvPr>
        </p:nvSpPr>
        <p:spPr/>
        <p:txBody>
          <a:bodyPr>
            <a:normAutofit fontScale="90000"/>
          </a:bodyPr>
          <a:lstStyle/>
          <a:p>
            <a:r>
              <a:rPr lang="en-US">
                <a:latin typeface="Gill Sans Nova Light"/>
              </a:rPr>
              <a:t>180DC intro</a:t>
            </a:r>
          </a:p>
        </p:txBody>
      </p:sp>
      <p:pic>
        <p:nvPicPr>
          <p:cNvPr id="19" name="Picture 19" descr="Diagram&#10;&#10;Description automatically generated">
            <a:extLst>
              <a:ext uri="{FF2B5EF4-FFF2-40B4-BE49-F238E27FC236}">
                <a16:creationId xmlns:a16="http://schemas.microsoft.com/office/drawing/2014/main" id="{4A513CD8-1331-415D-9F78-B14B695E64AB}"/>
              </a:ext>
            </a:extLst>
          </p:cNvPr>
          <p:cNvPicPr>
            <a:picLocks noChangeAspect="1"/>
          </p:cNvPicPr>
          <p:nvPr/>
        </p:nvPicPr>
        <p:blipFill>
          <a:blip r:embed="rId3"/>
          <a:stretch>
            <a:fillRect/>
          </a:stretch>
        </p:blipFill>
        <p:spPr>
          <a:xfrm>
            <a:off x="5132868" y="3495386"/>
            <a:ext cx="4386654" cy="3033061"/>
          </a:xfrm>
          <a:prstGeom prst="rect">
            <a:avLst/>
          </a:prstGeom>
        </p:spPr>
      </p:pic>
      <p:sp>
        <p:nvSpPr>
          <p:cNvPr id="21" name="Rectangle 20">
            <a:extLst>
              <a:ext uri="{FF2B5EF4-FFF2-40B4-BE49-F238E27FC236}">
                <a16:creationId xmlns:a16="http://schemas.microsoft.com/office/drawing/2014/main" id="{69300D54-1E7D-498D-AE3F-FEE3E61C8BCA}"/>
              </a:ext>
            </a:extLst>
          </p:cNvPr>
          <p:cNvSpPr/>
          <p:nvPr/>
        </p:nvSpPr>
        <p:spPr>
          <a:xfrm>
            <a:off x="9965785" y="2415158"/>
            <a:ext cx="1460499" cy="553357"/>
          </a:xfrm>
          <a:prstGeom prst="rect">
            <a:avLst/>
          </a:prstGeom>
          <a:solidFill>
            <a:srgbClr val="75A7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FFFF"/>
                </a:solidFill>
                <a:latin typeface="Gill Sans Nova Light" panose="020F0302020204030204" pitchFamily="34" charset="0"/>
                <a:cs typeface="Gill Sans Nova Light" panose="020F0302020204030204" pitchFamily="34" charset="0"/>
              </a:rPr>
              <a:t>Diversity</a:t>
            </a:r>
          </a:p>
        </p:txBody>
      </p:sp>
      <p:sp>
        <p:nvSpPr>
          <p:cNvPr id="22" name="Rectangle 21">
            <a:extLst>
              <a:ext uri="{FF2B5EF4-FFF2-40B4-BE49-F238E27FC236}">
                <a16:creationId xmlns:a16="http://schemas.microsoft.com/office/drawing/2014/main" id="{4D43B25E-3241-4CB7-A438-E9702652DF2D}"/>
              </a:ext>
            </a:extLst>
          </p:cNvPr>
          <p:cNvSpPr/>
          <p:nvPr/>
        </p:nvSpPr>
        <p:spPr>
          <a:xfrm>
            <a:off x="9965785" y="3068743"/>
            <a:ext cx="1460499" cy="553357"/>
          </a:xfrm>
          <a:prstGeom prst="rect">
            <a:avLst/>
          </a:prstGeom>
          <a:solidFill>
            <a:srgbClr val="75A7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FFFF"/>
                </a:solidFill>
                <a:latin typeface="Gill Sans Nova Light" panose="020F0302020204030204" pitchFamily="34" charset="0"/>
                <a:cs typeface="Gill Sans Nova Light" panose="020F0302020204030204" pitchFamily="34" charset="0"/>
              </a:rPr>
              <a:t>Integrity</a:t>
            </a:r>
          </a:p>
        </p:txBody>
      </p:sp>
      <p:sp>
        <p:nvSpPr>
          <p:cNvPr id="23" name="Rectangle 22">
            <a:extLst>
              <a:ext uri="{FF2B5EF4-FFF2-40B4-BE49-F238E27FC236}">
                <a16:creationId xmlns:a16="http://schemas.microsoft.com/office/drawing/2014/main" id="{F7DD0106-FE60-4F71-96D3-09FD62B2F93E}"/>
              </a:ext>
            </a:extLst>
          </p:cNvPr>
          <p:cNvSpPr/>
          <p:nvPr/>
        </p:nvSpPr>
        <p:spPr>
          <a:xfrm>
            <a:off x="9965785" y="3713037"/>
            <a:ext cx="1460499" cy="553357"/>
          </a:xfrm>
          <a:prstGeom prst="rect">
            <a:avLst/>
          </a:prstGeom>
          <a:solidFill>
            <a:srgbClr val="75A7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FFFF"/>
                </a:solidFill>
                <a:latin typeface="Gill Sans Nova Light" panose="020F0302020204030204" pitchFamily="34" charset="0"/>
                <a:cs typeface="Gill Sans Nova Light" panose="020F0302020204030204" pitchFamily="34" charset="0"/>
              </a:rPr>
              <a:t>Collaboration</a:t>
            </a:r>
          </a:p>
        </p:txBody>
      </p:sp>
      <p:sp>
        <p:nvSpPr>
          <p:cNvPr id="24" name="Rectangle 23">
            <a:extLst>
              <a:ext uri="{FF2B5EF4-FFF2-40B4-BE49-F238E27FC236}">
                <a16:creationId xmlns:a16="http://schemas.microsoft.com/office/drawing/2014/main" id="{2BE659D0-08CD-405F-9E7A-876C5DF63134}"/>
              </a:ext>
            </a:extLst>
          </p:cNvPr>
          <p:cNvSpPr/>
          <p:nvPr/>
        </p:nvSpPr>
        <p:spPr>
          <a:xfrm>
            <a:off x="9965785" y="4375914"/>
            <a:ext cx="1460499" cy="553357"/>
          </a:xfrm>
          <a:prstGeom prst="rect">
            <a:avLst/>
          </a:prstGeom>
          <a:solidFill>
            <a:srgbClr val="75A7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FFFF"/>
                </a:solidFill>
                <a:latin typeface="Gill Sans Nova Light" panose="020F0302020204030204" pitchFamily="34" charset="0"/>
                <a:cs typeface="Gill Sans Nova Light" panose="020F0302020204030204" pitchFamily="34" charset="0"/>
              </a:rPr>
              <a:t>Passion</a:t>
            </a:r>
          </a:p>
        </p:txBody>
      </p:sp>
      <p:sp>
        <p:nvSpPr>
          <p:cNvPr id="25" name="TextBox 24">
            <a:extLst>
              <a:ext uri="{FF2B5EF4-FFF2-40B4-BE49-F238E27FC236}">
                <a16:creationId xmlns:a16="http://schemas.microsoft.com/office/drawing/2014/main" id="{D26B3D2A-6C09-47CC-ABE6-0DA0C405C2BB}"/>
              </a:ext>
            </a:extLst>
          </p:cNvPr>
          <p:cNvSpPr txBox="1"/>
          <p:nvPr/>
        </p:nvSpPr>
        <p:spPr>
          <a:xfrm>
            <a:off x="9680457" y="1530388"/>
            <a:ext cx="203664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Gill Sans Nova Light"/>
                <a:cs typeface="Gill Sans Nova Light" panose="020F0302020204030204" pitchFamily="34" charset="0"/>
              </a:rPr>
              <a:t>Our Values:</a:t>
            </a:r>
            <a:endParaRPr lang="en-US" b="1">
              <a:latin typeface="Gill Sans Nova Light"/>
              <a:cs typeface="Gill Sans Nova Light" panose="020F0302020204030204" pitchFamily="34" charset="0"/>
            </a:endParaRPr>
          </a:p>
        </p:txBody>
      </p:sp>
      <p:pic>
        <p:nvPicPr>
          <p:cNvPr id="26" name="Picture 26" descr="Logo, company name&#10;&#10;Description automatically generated">
            <a:extLst>
              <a:ext uri="{FF2B5EF4-FFF2-40B4-BE49-F238E27FC236}">
                <a16:creationId xmlns:a16="http://schemas.microsoft.com/office/drawing/2014/main" id="{2304C55A-E08D-440A-94CA-4ADE1B5DED40}"/>
              </a:ext>
            </a:extLst>
          </p:cNvPr>
          <p:cNvPicPr>
            <a:picLocks noChangeAspect="1"/>
          </p:cNvPicPr>
          <p:nvPr/>
        </p:nvPicPr>
        <p:blipFill>
          <a:blip r:embed="rId4"/>
          <a:stretch>
            <a:fillRect/>
          </a:stretch>
        </p:blipFill>
        <p:spPr>
          <a:xfrm>
            <a:off x="448733" y="1405146"/>
            <a:ext cx="907012" cy="947220"/>
          </a:xfrm>
          <a:prstGeom prst="rect">
            <a:avLst/>
          </a:prstGeom>
        </p:spPr>
      </p:pic>
      <p:pic>
        <p:nvPicPr>
          <p:cNvPr id="3" name="Picture 2" descr="Text&#10;&#10;Description automatically generated">
            <a:extLst>
              <a:ext uri="{FF2B5EF4-FFF2-40B4-BE49-F238E27FC236}">
                <a16:creationId xmlns:a16="http://schemas.microsoft.com/office/drawing/2014/main" id="{EBA5B263-B58E-4C3D-9E0B-0D75DC7B5764}"/>
              </a:ext>
            </a:extLst>
          </p:cNvPr>
          <p:cNvPicPr>
            <a:picLocks noChangeAspect="1"/>
          </p:cNvPicPr>
          <p:nvPr/>
        </p:nvPicPr>
        <p:blipFill>
          <a:blip r:embed="rId5"/>
          <a:stretch>
            <a:fillRect/>
          </a:stretch>
        </p:blipFill>
        <p:spPr>
          <a:xfrm>
            <a:off x="2470652" y="6186948"/>
            <a:ext cx="459913" cy="450388"/>
          </a:xfrm>
          <a:prstGeom prst="rect">
            <a:avLst/>
          </a:prstGeom>
        </p:spPr>
      </p:pic>
      <p:sp>
        <p:nvSpPr>
          <p:cNvPr id="11" name="TextBox 10">
            <a:extLst>
              <a:ext uri="{FF2B5EF4-FFF2-40B4-BE49-F238E27FC236}">
                <a16:creationId xmlns:a16="http://schemas.microsoft.com/office/drawing/2014/main" id="{C44D3019-2495-4F19-BEAE-BC23D7E5F80F}"/>
              </a:ext>
            </a:extLst>
          </p:cNvPr>
          <p:cNvSpPr txBox="1"/>
          <p:nvPr/>
        </p:nvSpPr>
        <p:spPr>
          <a:xfrm>
            <a:off x="5737613" y="1530386"/>
            <a:ext cx="243623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Gill Sans Nova Light"/>
                <a:cs typeface="Gill Sans Nova Light" panose="020F0302020204030204" pitchFamily="34" charset="0"/>
              </a:rPr>
              <a:t>Our Organization:</a:t>
            </a:r>
            <a:endParaRPr lang="en-US" b="1">
              <a:latin typeface="Gill Sans Nova Light" panose="020F0302020204030204" pitchFamily="34" charset="0"/>
              <a:cs typeface="Gill Sans Nova Light" panose="020F0302020204030204" pitchFamily="34" charset="0"/>
            </a:endParaRPr>
          </a:p>
        </p:txBody>
      </p:sp>
      <p:sp>
        <p:nvSpPr>
          <p:cNvPr id="13" name="TextBox 12">
            <a:extLst>
              <a:ext uri="{FF2B5EF4-FFF2-40B4-BE49-F238E27FC236}">
                <a16:creationId xmlns:a16="http://schemas.microsoft.com/office/drawing/2014/main" id="{95A6A716-695E-4F6C-9150-3D57C2A40BBC}"/>
              </a:ext>
            </a:extLst>
          </p:cNvPr>
          <p:cNvSpPr txBox="1"/>
          <p:nvPr/>
        </p:nvSpPr>
        <p:spPr>
          <a:xfrm>
            <a:off x="1472271" y="1530385"/>
            <a:ext cx="243623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Gill Sans Nova Light"/>
                <a:cs typeface="Gill Sans Nova Light" panose="020F0302020204030204" pitchFamily="34" charset="0"/>
              </a:rPr>
              <a:t>Who We Are:</a:t>
            </a:r>
            <a:endParaRPr lang="en-US" b="1">
              <a:latin typeface="Gill Sans Nova Light" panose="020F0302020204030204" pitchFamily="34" charset="0"/>
              <a:cs typeface="Gill Sans Nova Light" panose="020F0302020204030204" pitchFamily="34" charset="0"/>
            </a:endParaRPr>
          </a:p>
        </p:txBody>
      </p:sp>
      <p:sp>
        <p:nvSpPr>
          <p:cNvPr id="5" name="TextBox 4">
            <a:extLst>
              <a:ext uri="{FF2B5EF4-FFF2-40B4-BE49-F238E27FC236}">
                <a16:creationId xmlns:a16="http://schemas.microsoft.com/office/drawing/2014/main" id="{1A3862AB-D96D-4C57-B5A3-1E0000969D22}"/>
              </a:ext>
            </a:extLst>
          </p:cNvPr>
          <p:cNvSpPr txBox="1"/>
          <p:nvPr/>
        </p:nvSpPr>
        <p:spPr>
          <a:xfrm>
            <a:off x="654206" y="2354766"/>
            <a:ext cx="4072053" cy="49705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Gill Sans Nova Light"/>
                <a:ea typeface="+mn-lt"/>
                <a:cs typeface="+mn-lt"/>
              </a:rPr>
              <a:t>We are the Cornell Branch of </a:t>
            </a:r>
            <a:r>
              <a:rPr lang="en-US" sz="1600">
                <a:solidFill>
                  <a:srgbClr val="75A735"/>
                </a:solidFill>
                <a:latin typeface="Gill Sans Nova Light"/>
                <a:ea typeface="+mn-lt"/>
                <a:cs typeface="+mn-lt"/>
              </a:rPr>
              <a:t>180Degrees Consulting!</a:t>
            </a:r>
            <a:endParaRPr lang="en-US"/>
          </a:p>
          <a:p>
            <a:pPr algn="ctr"/>
            <a:r>
              <a:rPr lang="en-US" sz="1600">
                <a:latin typeface="Gill Sans Nova Light"/>
              </a:rPr>
              <a:t>This is what we do-</a:t>
            </a:r>
          </a:p>
          <a:p>
            <a:pPr algn="ctr"/>
            <a:endParaRPr lang="en-US" sz="1300">
              <a:latin typeface="Gill Sans Nova Light"/>
            </a:endParaRPr>
          </a:p>
          <a:p>
            <a:pPr marL="285750" indent="-285750">
              <a:buFont typeface="Arial"/>
              <a:buChar char="•"/>
            </a:pPr>
            <a:r>
              <a:rPr lang="en-US" sz="1300">
                <a:latin typeface="Gill Sans Nova Light"/>
              </a:rPr>
              <a:t>Consult exclusively for non-profits our global network gives us access to organizations from across the world! Much of our work revolves around digital marketing, funding, and facilitating connections and collaborations</a:t>
            </a:r>
          </a:p>
          <a:p>
            <a:endParaRPr lang="en-US" sz="1300">
              <a:latin typeface="Gill Sans Nova Light"/>
            </a:endParaRPr>
          </a:p>
          <a:p>
            <a:pPr marL="285750" indent="-285750">
              <a:buFont typeface="Arial"/>
              <a:buChar char="•"/>
            </a:pPr>
            <a:r>
              <a:rPr lang="en-US" sz="1300">
                <a:latin typeface="Gill Sans Nova Light"/>
              </a:rPr>
              <a:t>Foster a supporting community of diverse, creative, and social impact orientated-students</a:t>
            </a:r>
          </a:p>
          <a:p>
            <a:pPr marL="285750" indent="-285750">
              <a:buFont typeface="Arial"/>
              <a:buChar char="•"/>
            </a:pPr>
            <a:endParaRPr lang="en-US" sz="1300">
              <a:latin typeface="Gill Sans Nova Light"/>
            </a:endParaRPr>
          </a:p>
          <a:p>
            <a:pPr marL="285750" indent="-285750">
              <a:buFont typeface="Arial"/>
              <a:buChar char="•"/>
            </a:pPr>
            <a:r>
              <a:rPr lang="en-US" sz="1300">
                <a:latin typeface="Gill Sans Nova Light"/>
              </a:rPr>
              <a:t>We're looking for new members! Apply by 9pm on 9/17/2021. You can find our application on our Facebook (180 Degrees Consulting Cornell) or Instagram (@Cornell180DC)</a:t>
            </a:r>
          </a:p>
          <a:p>
            <a:endParaRPr lang="en-US" sz="1400">
              <a:latin typeface="Gill Sans Nova Light"/>
            </a:endParaRPr>
          </a:p>
          <a:p>
            <a:pPr marL="285750" indent="-285750">
              <a:buFont typeface="Arial"/>
              <a:buChar char="•"/>
            </a:pPr>
            <a:endParaRPr lang="en-US" sz="1400">
              <a:latin typeface="Gill Sans Nova Light"/>
            </a:endParaRPr>
          </a:p>
          <a:p>
            <a:pPr marL="285750" indent="-285750">
              <a:buFont typeface="Arial"/>
              <a:buChar char="•"/>
            </a:pPr>
            <a:endParaRPr lang="en-US">
              <a:latin typeface="Gill Sans Nova Light"/>
            </a:endParaRPr>
          </a:p>
          <a:p>
            <a:pPr algn="ctr"/>
            <a:endParaRPr lang="en-US">
              <a:latin typeface="Gill Sans Nova Light"/>
            </a:endParaRPr>
          </a:p>
          <a:p>
            <a:pPr algn="ctr"/>
            <a:endParaRPr lang="en-US">
              <a:latin typeface="Gill Sans Nova Light"/>
            </a:endParaRPr>
          </a:p>
          <a:p>
            <a:endParaRPr lang="en-US">
              <a:latin typeface="Garamond"/>
            </a:endParaRPr>
          </a:p>
        </p:txBody>
      </p:sp>
      <p:sp>
        <p:nvSpPr>
          <p:cNvPr id="15" name="Rectangle 14">
            <a:extLst>
              <a:ext uri="{FF2B5EF4-FFF2-40B4-BE49-F238E27FC236}">
                <a16:creationId xmlns:a16="http://schemas.microsoft.com/office/drawing/2014/main" id="{C8E04308-E76A-42E8-BF39-4D4208E4D527}"/>
              </a:ext>
            </a:extLst>
          </p:cNvPr>
          <p:cNvSpPr/>
          <p:nvPr/>
        </p:nvSpPr>
        <p:spPr>
          <a:xfrm>
            <a:off x="9965785" y="5054280"/>
            <a:ext cx="1460499" cy="553357"/>
          </a:xfrm>
          <a:prstGeom prst="rect">
            <a:avLst/>
          </a:prstGeom>
          <a:solidFill>
            <a:srgbClr val="75A7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FFFF"/>
                </a:solidFill>
                <a:latin typeface="Gill Sans Nova Light"/>
                <a:cs typeface="Gill Sans Nova Light" panose="020F0302020204030204" pitchFamily="34" charset="0"/>
              </a:rPr>
              <a:t>Social Impact</a:t>
            </a:r>
            <a:endParaRPr lang="en-US">
              <a:solidFill>
                <a:srgbClr val="FFFFFF"/>
              </a:solidFill>
              <a:latin typeface="Gill Sans Nova Light" panose="020F0302020204030204" pitchFamily="34" charset="0"/>
              <a:cs typeface="Gill Sans Nova Light" panose="020F0302020204030204" pitchFamily="34" charset="0"/>
            </a:endParaRPr>
          </a:p>
        </p:txBody>
      </p:sp>
      <p:sp>
        <p:nvSpPr>
          <p:cNvPr id="6" name="TextBox 5">
            <a:extLst>
              <a:ext uri="{FF2B5EF4-FFF2-40B4-BE49-F238E27FC236}">
                <a16:creationId xmlns:a16="http://schemas.microsoft.com/office/drawing/2014/main" id="{52F4E0DF-5ECB-48E0-B4BA-866F5E7469F4}"/>
              </a:ext>
            </a:extLst>
          </p:cNvPr>
          <p:cNvSpPr txBox="1"/>
          <p:nvPr/>
        </p:nvSpPr>
        <p:spPr>
          <a:xfrm>
            <a:off x="4733692" y="2289717"/>
            <a:ext cx="4806176" cy="120032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Gill Sans Nova Light"/>
              </a:rPr>
              <a:t>Because of the variety of organizations we work with- we're looking for the unique perspectives </a:t>
            </a:r>
            <a:r>
              <a:rPr lang="en-US">
                <a:solidFill>
                  <a:srgbClr val="75A735"/>
                </a:solidFill>
                <a:latin typeface="Gill Sans Nova Light"/>
              </a:rPr>
              <a:t>YOU</a:t>
            </a:r>
            <a:r>
              <a:rPr lang="en-US">
                <a:latin typeface="Gill Sans Nova Light"/>
              </a:rPr>
              <a:t> can bring.</a:t>
            </a:r>
          </a:p>
          <a:p>
            <a:pPr algn="l"/>
            <a:endParaRPr lang="en-US"/>
          </a:p>
        </p:txBody>
      </p:sp>
    </p:spTree>
    <p:extLst>
      <p:ext uri="{BB962C8B-B14F-4D97-AF65-F5344CB8AC3E}">
        <p14:creationId xmlns:p14="http://schemas.microsoft.com/office/powerpoint/2010/main" val="1115227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14AB7-C182-4DBA-A790-6FC06CEB8F02}"/>
              </a:ext>
            </a:extLst>
          </p:cNvPr>
          <p:cNvSpPr>
            <a:spLocks noGrp="1"/>
          </p:cNvSpPr>
          <p:nvPr>
            <p:ph type="title"/>
          </p:nvPr>
        </p:nvSpPr>
        <p:spPr/>
        <p:txBody>
          <a:bodyPr>
            <a:normAutofit fontScale="90000"/>
          </a:bodyPr>
          <a:lstStyle/>
          <a:p>
            <a:r>
              <a:rPr lang="en-US"/>
              <a:t>Casing Do’s and Do not’s</a:t>
            </a:r>
          </a:p>
        </p:txBody>
      </p:sp>
      <p:sp>
        <p:nvSpPr>
          <p:cNvPr id="4" name="Rectangle 3">
            <a:extLst>
              <a:ext uri="{FF2B5EF4-FFF2-40B4-BE49-F238E27FC236}">
                <a16:creationId xmlns:a16="http://schemas.microsoft.com/office/drawing/2014/main" id="{E7DF6DE0-92F7-4495-BB14-BD4A408DBAE0}"/>
              </a:ext>
            </a:extLst>
          </p:cNvPr>
          <p:cNvSpPr/>
          <p:nvPr/>
        </p:nvSpPr>
        <p:spPr>
          <a:xfrm>
            <a:off x="903767" y="1374159"/>
            <a:ext cx="5260514" cy="4336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n w="0"/>
                <a:solidFill>
                  <a:schemeClr val="bg1"/>
                </a:solidFill>
                <a:effectLst>
                  <a:outerShdw blurRad="38100" dist="19050" dir="2700000" algn="tl" rotWithShape="0">
                    <a:schemeClr val="dk1">
                      <a:alpha val="40000"/>
                    </a:schemeClr>
                  </a:outerShdw>
                </a:effectLst>
              </a:rPr>
              <a:t>DO</a:t>
            </a:r>
          </a:p>
        </p:txBody>
      </p:sp>
      <p:sp>
        <p:nvSpPr>
          <p:cNvPr id="5" name="Rectangle 4">
            <a:extLst>
              <a:ext uri="{FF2B5EF4-FFF2-40B4-BE49-F238E27FC236}">
                <a16:creationId xmlns:a16="http://schemas.microsoft.com/office/drawing/2014/main" id="{17683F1F-2AED-479E-9190-54143A061D46}"/>
              </a:ext>
            </a:extLst>
          </p:cNvPr>
          <p:cNvSpPr/>
          <p:nvPr/>
        </p:nvSpPr>
        <p:spPr>
          <a:xfrm>
            <a:off x="6476214" y="1374158"/>
            <a:ext cx="5260514" cy="4336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n w="0"/>
                <a:solidFill>
                  <a:schemeClr val="bg1"/>
                </a:solidFill>
                <a:effectLst>
                  <a:outerShdw blurRad="38100" dist="19050" dir="2700000" algn="tl" rotWithShape="0">
                    <a:schemeClr val="dk1">
                      <a:alpha val="40000"/>
                    </a:schemeClr>
                  </a:outerShdw>
                </a:effectLst>
              </a:rPr>
              <a:t>DO NOT</a:t>
            </a:r>
          </a:p>
        </p:txBody>
      </p:sp>
      <p:sp>
        <p:nvSpPr>
          <p:cNvPr id="6" name="TextBox 5">
            <a:extLst>
              <a:ext uri="{FF2B5EF4-FFF2-40B4-BE49-F238E27FC236}">
                <a16:creationId xmlns:a16="http://schemas.microsoft.com/office/drawing/2014/main" id="{24CB4973-CC8D-4DB3-B87D-FC6D6042B73C}"/>
              </a:ext>
            </a:extLst>
          </p:cNvPr>
          <p:cNvSpPr txBox="1"/>
          <p:nvPr/>
        </p:nvSpPr>
        <p:spPr>
          <a:xfrm>
            <a:off x="1123405" y="1807791"/>
            <a:ext cx="5040875" cy="3416320"/>
          </a:xfrm>
          <a:prstGeom prst="rect">
            <a:avLst/>
          </a:prstGeom>
          <a:noFill/>
        </p:spPr>
        <p:txBody>
          <a:bodyPr wrap="square" rtlCol="0">
            <a:spAutoFit/>
          </a:bodyPr>
          <a:lstStyle/>
          <a:p>
            <a:pPr marL="285750" indent="-285750">
              <a:buFont typeface="Arial" panose="020B0604020202020204" pitchFamily="34" charset="0"/>
              <a:buChar char="•"/>
            </a:pPr>
            <a:r>
              <a:rPr lang="en-US" sz="2400"/>
              <a:t>Practice, practice, practice!</a:t>
            </a:r>
          </a:p>
          <a:p>
            <a:endParaRPr lang="en-US" sz="2400"/>
          </a:p>
          <a:p>
            <a:pPr marL="285750" indent="-285750">
              <a:buFont typeface="Arial" panose="020B0604020202020204" pitchFamily="34" charset="0"/>
              <a:buChar char="•"/>
            </a:pPr>
            <a:r>
              <a:rPr lang="en-US" sz="2400"/>
              <a:t>Ask categorized questions</a:t>
            </a:r>
          </a:p>
          <a:p>
            <a:endParaRPr lang="en-US" sz="2400"/>
          </a:p>
          <a:p>
            <a:pPr marL="285750" indent="-285750">
              <a:buFont typeface="Arial" panose="020B0604020202020204" pitchFamily="34" charset="0"/>
              <a:buChar char="•"/>
            </a:pPr>
            <a:r>
              <a:rPr lang="en-US" sz="2400"/>
              <a:t>Let the interviewer help you</a:t>
            </a:r>
          </a:p>
          <a:p>
            <a:endParaRPr lang="en-US" sz="2400"/>
          </a:p>
          <a:p>
            <a:pPr marL="285750" indent="-285750">
              <a:buFont typeface="Arial" panose="020B0604020202020204" pitchFamily="34" charset="0"/>
              <a:buChar char="•"/>
            </a:pPr>
            <a:r>
              <a:rPr lang="en-US" sz="2400"/>
              <a:t>Provide and connect insights</a:t>
            </a:r>
          </a:p>
          <a:p>
            <a:endParaRPr lang="en-US" sz="2400"/>
          </a:p>
          <a:p>
            <a:pPr marL="285750" indent="-285750">
              <a:buFont typeface="Arial" panose="020B0604020202020204" pitchFamily="34" charset="0"/>
              <a:buChar char="•"/>
            </a:pPr>
            <a:r>
              <a:rPr lang="en-US" sz="2400"/>
              <a:t>Check in with the interviewer</a:t>
            </a:r>
          </a:p>
        </p:txBody>
      </p:sp>
      <p:sp>
        <p:nvSpPr>
          <p:cNvPr id="7" name="TextBox 6">
            <a:extLst>
              <a:ext uri="{FF2B5EF4-FFF2-40B4-BE49-F238E27FC236}">
                <a16:creationId xmlns:a16="http://schemas.microsoft.com/office/drawing/2014/main" id="{30A15D9E-12F1-4511-8005-956425FE9A00}"/>
              </a:ext>
            </a:extLst>
          </p:cNvPr>
          <p:cNvSpPr txBox="1"/>
          <p:nvPr/>
        </p:nvSpPr>
        <p:spPr>
          <a:xfrm>
            <a:off x="6695852" y="1807791"/>
            <a:ext cx="5040875" cy="3416320"/>
          </a:xfrm>
          <a:prstGeom prst="rect">
            <a:avLst/>
          </a:prstGeom>
          <a:noFill/>
        </p:spPr>
        <p:txBody>
          <a:bodyPr wrap="square" rtlCol="0">
            <a:spAutoFit/>
          </a:bodyPr>
          <a:lstStyle/>
          <a:p>
            <a:pPr marL="285750" indent="-285750">
              <a:buFont typeface="Arial" panose="020B0604020202020204" pitchFamily="34" charset="0"/>
              <a:buChar char="•"/>
            </a:pPr>
            <a:r>
              <a:rPr lang="en-US" sz="2400"/>
              <a:t>Wait until the last minute</a:t>
            </a:r>
          </a:p>
          <a:p>
            <a:endParaRPr lang="en-US" sz="2400"/>
          </a:p>
          <a:p>
            <a:pPr marL="285750" indent="-285750">
              <a:buFont typeface="Arial" panose="020B0604020202020204" pitchFamily="34" charset="0"/>
              <a:buChar char="•"/>
            </a:pPr>
            <a:r>
              <a:rPr lang="en-US" sz="2400"/>
              <a:t>Play 20 questions</a:t>
            </a:r>
          </a:p>
          <a:p>
            <a:endParaRPr lang="en-US" sz="2400"/>
          </a:p>
          <a:p>
            <a:pPr marL="285750" indent="-285750">
              <a:buFont typeface="Arial" panose="020B0604020202020204" pitchFamily="34" charset="0"/>
              <a:buChar char="•"/>
            </a:pPr>
            <a:r>
              <a:rPr lang="en-US" sz="2400"/>
              <a:t>Dig your heels in</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a:t>Get frustrated</a:t>
            </a:r>
          </a:p>
          <a:p>
            <a:endParaRPr lang="en-US" sz="2400"/>
          </a:p>
          <a:p>
            <a:pPr marL="285750" indent="-285750">
              <a:buFont typeface="Arial" panose="020B0604020202020204" pitchFamily="34" charset="0"/>
              <a:buChar char="•"/>
            </a:pPr>
            <a:r>
              <a:rPr lang="en-US" sz="2400"/>
              <a:t>Be afraid to start</a:t>
            </a:r>
          </a:p>
        </p:txBody>
      </p:sp>
      <p:sp>
        <p:nvSpPr>
          <p:cNvPr id="8" name="Title 1">
            <a:extLst>
              <a:ext uri="{FF2B5EF4-FFF2-40B4-BE49-F238E27FC236}">
                <a16:creationId xmlns:a16="http://schemas.microsoft.com/office/drawing/2014/main" id="{8DFD0C03-0A8D-4A66-987A-AC470715DF07}"/>
              </a:ext>
            </a:extLst>
          </p:cNvPr>
          <p:cNvSpPr txBox="1">
            <a:spLocks/>
          </p:cNvSpPr>
          <p:nvPr/>
        </p:nvSpPr>
        <p:spPr>
          <a:xfrm>
            <a:off x="903767" y="5224111"/>
            <a:ext cx="10832961" cy="685800"/>
          </a:xfrm>
          <a:prstGeom prst="rect">
            <a:avLst/>
          </a:prstGeom>
          <a:solidFill>
            <a:schemeClr val="accent2">
              <a:lumMod val="40000"/>
              <a:lumOff val="6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800" b="1" i="0" kern="1200" cap="all" baseline="0">
                <a:solidFill>
                  <a:schemeClr val="tx1"/>
                </a:solidFill>
                <a:latin typeface="+mj-lt"/>
                <a:ea typeface="+mj-ea"/>
                <a:cs typeface="+mj-cs"/>
              </a:defRPr>
            </a:lvl1pPr>
          </a:lstStyle>
          <a:p>
            <a:pPr algn="ctr"/>
            <a:r>
              <a:rPr lang="en-US" sz="1800">
                <a:latin typeface="+mn-lt"/>
              </a:rPr>
              <a:t>Great answers link analyses back to the problem with creative insights</a:t>
            </a:r>
          </a:p>
        </p:txBody>
      </p:sp>
      <p:pic>
        <p:nvPicPr>
          <p:cNvPr id="3" name="Picture 2" descr="Text&#10;&#10;Description automatically generated">
            <a:extLst>
              <a:ext uri="{FF2B5EF4-FFF2-40B4-BE49-F238E27FC236}">
                <a16:creationId xmlns:a16="http://schemas.microsoft.com/office/drawing/2014/main" id="{A1523DD9-4A02-4E43-9674-0326B15B363C}"/>
              </a:ext>
            </a:extLst>
          </p:cNvPr>
          <p:cNvPicPr>
            <a:picLocks noChangeAspect="1"/>
          </p:cNvPicPr>
          <p:nvPr/>
        </p:nvPicPr>
        <p:blipFill>
          <a:blip r:embed="rId3"/>
          <a:stretch>
            <a:fillRect/>
          </a:stretch>
        </p:blipFill>
        <p:spPr>
          <a:xfrm>
            <a:off x="2470652" y="6186948"/>
            <a:ext cx="459913" cy="450388"/>
          </a:xfrm>
          <a:prstGeom prst="rect">
            <a:avLst/>
          </a:prstGeom>
        </p:spPr>
      </p:pic>
    </p:spTree>
    <p:extLst>
      <p:ext uri="{BB962C8B-B14F-4D97-AF65-F5344CB8AC3E}">
        <p14:creationId xmlns:p14="http://schemas.microsoft.com/office/powerpoint/2010/main" val="37769960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95B2F2E-1FE2-FF49-8BA4-C4E2B909048C}"/>
              </a:ext>
            </a:extLst>
          </p:cNvPr>
          <p:cNvSpPr/>
          <p:nvPr/>
        </p:nvSpPr>
        <p:spPr>
          <a:xfrm>
            <a:off x="2275131" y="5024283"/>
            <a:ext cx="2774441" cy="500618"/>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 name="Title 1">
            <a:extLst>
              <a:ext uri="{FF2B5EF4-FFF2-40B4-BE49-F238E27FC236}">
                <a16:creationId xmlns:a16="http://schemas.microsoft.com/office/drawing/2014/main" id="{1D1F0271-3397-1845-819F-3FC0BC3C2086}"/>
              </a:ext>
            </a:extLst>
          </p:cNvPr>
          <p:cNvSpPr>
            <a:spLocks noGrp="1"/>
          </p:cNvSpPr>
          <p:nvPr>
            <p:ph type="title"/>
          </p:nvPr>
        </p:nvSpPr>
        <p:spPr/>
        <p:txBody>
          <a:bodyPr>
            <a:normAutofit fontScale="90000"/>
          </a:bodyPr>
          <a:lstStyle/>
          <a:p>
            <a:r>
              <a:rPr lang="en-US"/>
              <a:t>Resources</a:t>
            </a:r>
          </a:p>
        </p:txBody>
      </p:sp>
      <p:pic>
        <p:nvPicPr>
          <p:cNvPr id="3" name="Picture 2">
            <a:extLst>
              <a:ext uri="{FF2B5EF4-FFF2-40B4-BE49-F238E27FC236}">
                <a16:creationId xmlns:a16="http://schemas.microsoft.com/office/drawing/2014/main" id="{09FF2A7A-81CD-B645-8544-9FB79423289A}"/>
              </a:ext>
            </a:extLst>
          </p:cNvPr>
          <p:cNvPicPr>
            <a:picLocks noChangeAspect="1"/>
          </p:cNvPicPr>
          <p:nvPr/>
        </p:nvPicPr>
        <p:blipFill>
          <a:blip r:embed="rId3"/>
          <a:stretch>
            <a:fillRect/>
          </a:stretch>
        </p:blipFill>
        <p:spPr>
          <a:xfrm>
            <a:off x="7987739" y="5897037"/>
            <a:ext cx="672325" cy="672325"/>
          </a:xfrm>
          <a:prstGeom prst="rect">
            <a:avLst/>
          </a:prstGeom>
        </p:spPr>
      </p:pic>
      <p:pic>
        <p:nvPicPr>
          <p:cNvPr id="8" name="Picture 7">
            <a:extLst>
              <a:ext uri="{FF2B5EF4-FFF2-40B4-BE49-F238E27FC236}">
                <a16:creationId xmlns:a16="http://schemas.microsoft.com/office/drawing/2014/main" id="{E2BF3A5B-FE33-2E4D-8098-80AEAA0ECE58}"/>
              </a:ext>
            </a:extLst>
          </p:cNvPr>
          <p:cNvPicPr>
            <a:picLocks noChangeAspect="1"/>
          </p:cNvPicPr>
          <p:nvPr/>
        </p:nvPicPr>
        <p:blipFill>
          <a:blip r:embed="rId4"/>
          <a:stretch>
            <a:fillRect/>
          </a:stretch>
        </p:blipFill>
        <p:spPr>
          <a:xfrm>
            <a:off x="5556973" y="5895344"/>
            <a:ext cx="683213" cy="739237"/>
          </a:xfrm>
          <a:prstGeom prst="rect">
            <a:avLst/>
          </a:prstGeom>
        </p:spPr>
      </p:pic>
      <p:pic>
        <p:nvPicPr>
          <p:cNvPr id="9" name="Picture 8">
            <a:extLst>
              <a:ext uri="{FF2B5EF4-FFF2-40B4-BE49-F238E27FC236}">
                <a16:creationId xmlns:a16="http://schemas.microsoft.com/office/drawing/2014/main" id="{8215A678-4ACB-FD42-BCE2-0DF5B6218F29}"/>
              </a:ext>
            </a:extLst>
          </p:cNvPr>
          <p:cNvPicPr>
            <a:picLocks noChangeAspect="1"/>
          </p:cNvPicPr>
          <p:nvPr/>
        </p:nvPicPr>
        <p:blipFill>
          <a:blip r:embed="rId5"/>
          <a:stretch>
            <a:fillRect/>
          </a:stretch>
        </p:blipFill>
        <p:spPr>
          <a:xfrm>
            <a:off x="7185896" y="5911020"/>
            <a:ext cx="667878" cy="602788"/>
          </a:xfrm>
          <a:prstGeom prst="rect">
            <a:avLst/>
          </a:prstGeom>
        </p:spPr>
      </p:pic>
      <p:pic>
        <p:nvPicPr>
          <p:cNvPr id="11" name="Picture 10">
            <a:extLst>
              <a:ext uri="{FF2B5EF4-FFF2-40B4-BE49-F238E27FC236}">
                <a16:creationId xmlns:a16="http://schemas.microsoft.com/office/drawing/2014/main" id="{3E1D795B-CB89-4443-901B-A8357CBEF572}"/>
              </a:ext>
            </a:extLst>
          </p:cNvPr>
          <p:cNvPicPr>
            <a:picLocks noChangeAspect="1"/>
          </p:cNvPicPr>
          <p:nvPr/>
        </p:nvPicPr>
        <p:blipFill>
          <a:blip r:embed="rId6"/>
          <a:stretch>
            <a:fillRect/>
          </a:stretch>
        </p:blipFill>
        <p:spPr>
          <a:xfrm>
            <a:off x="6403879" y="5911020"/>
            <a:ext cx="602788" cy="602788"/>
          </a:xfrm>
          <a:prstGeom prst="rect">
            <a:avLst/>
          </a:prstGeom>
        </p:spPr>
      </p:pic>
      <p:pic>
        <p:nvPicPr>
          <p:cNvPr id="12" name="Picture 11">
            <a:extLst>
              <a:ext uri="{FF2B5EF4-FFF2-40B4-BE49-F238E27FC236}">
                <a16:creationId xmlns:a16="http://schemas.microsoft.com/office/drawing/2014/main" id="{88F8188C-548B-3949-8ACA-6F847093F902}"/>
              </a:ext>
            </a:extLst>
          </p:cNvPr>
          <p:cNvPicPr>
            <a:picLocks noChangeAspect="1"/>
          </p:cNvPicPr>
          <p:nvPr/>
        </p:nvPicPr>
        <p:blipFill>
          <a:blip r:embed="rId7"/>
          <a:stretch>
            <a:fillRect/>
          </a:stretch>
        </p:blipFill>
        <p:spPr>
          <a:xfrm>
            <a:off x="4760791" y="5908159"/>
            <a:ext cx="672324" cy="672324"/>
          </a:xfrm>
          <a:prstGeom prst="rect">
            <a:avLst/>
          </a:prstGeom>
        </p:spPr>
      </p:pic>
      <p:pic>
        <p:nvPicPr>
          <p:cNvPr id="13" name="Picture 12">
            <a:extLst>
              <a:ext uri="{FF2B5EF4-FFF2-40B4-BE49-F238E27FC236}">
                <a16:creationId xmlns:a16="http://schemas.microsoft.com/office/drawing/2014/main" id="{A8F350ED-45FD-BC4F-8616-23FBF8621FCF}"/>
              </a:ext>
            </a:extLst>
          </p:cNvPr>
          <p:cNvPicPr>
            <a:picLocks noChangeAspect="1"/>
          </p:cNvPicPr>
          <p:nvPr/>
        </p:nvPicPr>
        <p:blipFill>
          <a:blip r:embed="rId8"/>
          <a:stretch>
            <a:fillRect/>
          </a:stretch>
        </p:blipFill>
        <p:spPr>
          <a:xfrm>
            <a:off x="9780451" y="5904529"/>
            <a:ext cx="672325" cy="672325"/>
          </a:xfrm>
          <a:prstGeom prst="rect">
            <a:avLst/>
          </a:prstGeom>
        </p:spPr>
      </p:pic>
      <p:pic>
        <p:nvPicPr>
          <p:cNvPr id="14" name="Picture 13">
            <a:extLst>
              <a:ext uri="{FF2B5EF4-FFF2-40B4-BE49-F238E27FC236}">
                <a16:creationId xmlns:a16="http://schemas.microsoft.com/office/drawing/2014/main" id="{73E148E0-AA59-4F48-9981-7357FB9CAD25}"/>
              </a:ext>
            </a:extLst>
          </p:cNvPr>
          <p:cNvPicPr>
            <a:picLocks noChangeAspect="1"/>
          </p:cNvPicPr>
          <p:nvPr/>
        </p:nvPicPr>
        <p:blipFill>
          <a:blip r:embed="rId9"/>
          <a:stretch>
            <a:fillRect/>
          </a:stretch>
        </p:blipFill>
        <p:spPr>
          <a:xfrm>
            <a:off x="8802145" y="5794301"/>
            <a:ext cx="836225" cy="836225"/>
          </a:xfrm>
          <a:prstGeom prst="rect">
            <a:avLst/>
          </a:prstGeom>
        </p:spPr>
      </p:pic>
      <p:pic>
        <p:nvPicPr>
          <p:cNvPr id="6" name="Picture 5">
            <a:extLst>
              <a:ext uri="{FF2B5EF4-FFF2-40B4-BE49-F238E27FC236}">
                <a16:creationId xmlns:a16="http://schemas.microsoft.com/office/drawing/2014/main" id="{C1260590-EC34-0A46-B9E0-F2324256012F}"/>
              </a:ext>
            </a:extLst>
          </p:cNvPr>
          <p:cNvPicPr>
            <a:picLocks noChangeAspect="1"/>
          </p:cNvPicPr>
          <p:nvPr/>
        </p:nvPicPr>
        <p:blipFill>
          <a:blip r:embed="rId10"/>
          <a:stretch>
            <a:fillRect/>
          </a:stretch>
        </p:blipFill>
        <p:spPr>
          <a:xfrm>
            <a:off x="1203612" y="1615485"/>
            <a:ext cx="5064955" cy="3023062"/>
          </a:xfrm>
          <a:prstGeom prst="rect">
            <a:avLst/>
          </a:prstGeom>
        </p:spPr>
      </p:pic>
      <p:sp>
        <p:nvSpPr>
          <p:cNvPr id="17" name="Rectangle 16">
            <a:extLst>
              <a:ext uri="{FF2B5EF4-FFF2-40B4-BE49-F238E27FC236}">
                <a16:creationId xmlns:a16="http://schemas.microsoft.com/office/drawing/2014/main" id="{8A274C4A-6F10-9343-9979-5E5136AF8C5B}"/>
              </a:ext>
            </a:extLst>
          </p:cNvPr>
          <p:cNvSpPr/>
          <p:nvPr/>
        </p:nvSpPr>
        <p:spPr>
          <a:xfrm>
            <a:off x="2202243" y="4971273"/>
            <a:ext cx="2774441" cy="500618"/>
          </a:xfrm>
          <a:prstGeom prst="rect">
            <a:avLst/>
          </a:prstGeom>
          <a:solidFill>
            <a:srgbClr val="E3A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Case Prompt Example</a:t>
            </a:r>
          </a:p>
        </p:txBody>
      </p:sp>
      <p:sp>
        <p:nvSpPr>
          <p:cNvPr id="20" name="Rectangle 19">
            <a:extLst>
              <a:ext uri="{FF2B5EF4-FFF2-40B4-BE49-F238E27FC236}">
                <a16:creationId xmlns:a16="http://schemas.microsoft.com/office/drawing/2014/main" id="{726C65E4-29E9-A248-B00D-BDEAAB0499B1}"/>
              </a:ext>
            </a:extLst>
          </p:cNvPr>
          <p:cNvSpPr/>
          <p:nvPr/>
        </p:nvSpPr>
        <p:spPr>
          <a:xfrm>
            <a:off x="7564378" y="5036281"/>
            <a:ext cx="2774441" cy="500618"/>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1" name="Rectangle 20">
            <a:extLst>
              <a:ext uri="{FF2B5EF4-FFF2-40B4-BE49-F238E27FC236}">
                <a16:creationId xmlns:a16="http://schemas.microsoft.com/office/drawing/2014/main" id="{F432C74C-4FA0-864A-BE8B-1D642C542656}"/>
              </a:ext>
            </a:extLst>
          </p:cNvPr>
          <p:cNvSpPr/>
          <p:nvPr/>
        </p:nvSpPr>
        <p:spPr>
          <a:xfrm>
            <a:off x="7491490" y="4983271"/>
            <a:ext cx="2774441" cy="500618"/>
          </a:xfrm>
          <a:prstGeom prst="rect">
            <a:avLst/>
          </a:prstGeom>
          <a:solidFill>
            <a:srgbClr val="E3AB9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t>Management Consulted</a:t>
            </a:r>
            <a:endParaRPr lang="en-US"/>
          </a:p>
        </p:txBody>
      </p:sp>
      <p:sp>
        <p:nvSpPr>
          <p:cNvPr id="22" name="Rectangle 21">
            <a:extLst>
              <a:ext uri="{FF2B5EF4-FFF2-40B4-BE49-F238E27FC236}">
                <a16:creationId xmlns:a16="http://schemas.microsoft.com/office/drawing/2014/main" id="{868BB8BC-1AE1-AE4D-A5E9-940DC11B058A}"/>
              </a:ext>
            </a:extLst>
          </p:cNvPr>
          <p:cNvSpPr/>
          <p:nvPr/>
        </p:nvSpPr>
        <p:spPr>
          <a:xfrm>
            <a:off x="3375900" y="5795014"/>
            <a:ext cx="1266216" cy="87525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3" name="Rectangle 22">
            <a:extLst>
              <a:ext uri="{FF2B5EF4-FFF2-40B4-BE49-F238E27FC236}">
                <a16:creationId xmlns:a16="http://schemas.microsoft.com/office/drawing/2014/main" id="{7E1526E9-F728-3F43-9745-DCC0D629F5DF}"/>
              </a:ext>
            </a:extLst>
          </p:cNvPr>
          <p:cNvSpPr/>
          <p:nvPr/>
        </p:nvSpPr>
        <p:spPr>
          <a:xfrm>
            <a:off x="3303012" y="5742004"/>
            <a:ext cx="1266216" cy="875259"/>
          </a:xfrm>
          <a:prstGeom prst="rect">
            <a:avLst/>
          </a:prstGeom>
          <a:solidFill>
            <a:srgbClr val="9FAE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Affinity Orgs</a:t>
            </a:r>
          </a:p>
        </p:txBody>
      </p:sp>
      <p:pic>
        <p:nvPicPr>
          <p:cNvPr id="19" name="Picture 18" descr="Text&#10;&#10;Description automatically generated">
            <a:extLst>
              <a:ext uri="{FF2B5EF4-FFF2-40B4-BE49-F238E27FC236}">
                <a16:creationId xmlns:a16="http://schemas.microsoft.com/office/drawing/2014/main" id="{593ADB87-46B3-4666-B24F-857C95125052}"/>
              </a:ext>
            </a:extLst>
          </p:cNvPr>
          <p:cNvPicPr>
            <a:picLocks noChangeAspect="1"/>
          </p:cNvPicPr>
          <p:nvPr/>
        </p:nvPicPr>
        <p:blipFill>
          <a:blip r:embed="rId11"/>
          <a:stretch>
            <a:fillRect/>
          </a:stretch>
        </p:blipFill>
        <p:spPr>
          <a:xfrm>
            <a:off x="2470652" y="6186948"/>
            <a:ext cx="459913" cy="450388"/>
          </a:xfrm>
          <a:prstGeom prst="rect">
            <a:avLst/>
          </a:prstGeom>
        </p:spPr>
      </p:pic>
      <p:pic>
        <p:nvPicPr>
          <p:cNvPr id="5" name="Picture 6" descr="Graphical user interface, website&#10;&#10;Description automatically generated">
            <a:extLst>
              <a:ext uri="{FF2B5EF4-FFF2-40B4-BE49-F238E27FC236}">
                <a16:creationId xmlns:a16="http://schemas.microsoft.com/office/drawing/2014/main" id="{EF53AC2B-C061-45CB-841D-C483A4D26B48}"/>
              </a:ext>
            </a:extLst>
          </p:cNvPr>
          <p:cNvPicPr>
            <a:picLocks noChangeAspect="1"/>
          </p:cNvPicPr>
          <p:nvPr/>
        </p:nvPicPr>
        <p:blipFill rotWithShape="1">
          <a:blip r:embed="rId12"/>
          <a:srcRect l="8574" t="9545" r="7693" b="4627"/>
          <a:stretch/>
        </p:blipFill>
        <p:spPr>
          <a:xfrm>
            <a:off x="6234945" y="1617812"/>
            <a:ext cx="5060537" cy="3001664"/>
          </a:xfrm>
          <a:prstGeom prst="rect">
            <a:avLst/>
          </a:prstGeom>
        </p:spPr>
      </p:pic>
      <p:sp>
        <p:nvSpPr>
          <p:cNvPr id="7" name="TextBox 6">
            <a:extLst>
              <a:ext uri="{FF2B5EF4-FFF2-40B4-BE49-F238E27FC236}">
                <a16:creationId xmlns:a16="http://schemas.microsoft.com/office/drawing/2014/main" id="{C5581BF1-A7CC-4E16-9AC6-31F03E23AECF}"/>
              </a:ext>
            </a:extLst>
          </p:cNvPr>
          <p:cNvSpPr txBox="1"/>
          <p:nvPr/>
        </p:nvSpPr>
        <p:spPr>
          <a:xfrm>
            <a:off x="7427343" y="289847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a:br>
            <a:r>
              <a:rPr lang="en-US" b="1">
                <a:solidFill>
                  <a:srgbClr val="FFFFFF"/>
                </a:solidFill>
              </a:rPr>
              <a:t>Management Consulted</a:t>
            </a:r>
            <a:endParaRPr lang="en-US"/>
          </a:p>
        </p:txBody>
      </p:sp>
    </p:spTree>
    <p:extLst>
      <p:ext uri="{BB962C8B-B14F-4D97-AF65-F5344CB8AC3E}">
        <p14:creationId xmlns:p14="http://schemas.microsoft.com/office/powerpoint/2010/main" val="5119983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2950D9A-4705-4314-961A-4F88B2CE41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145005" y="1332427"/>
            <a:ext cx="7504612" cy="2034458"/>
          </a:xfrm>
        </p:spPr>
        <p:txBody>
          <a:bodyPr>
            <a:normAutofit/>
          </a:bodyPr>
          <a:lstStyle/>
          <a:p>
            <a:pPr algn="l"/>
            <a:r>
              <a:rPr lang="en-US" sz="6200" b="1" i="0"/>
              <a:t>Questions?</a:t>
            </a:r>
          </a:p>
        </p:txBody>
      </p:sp>
      <p:cxnSp>
        <p:nvCxnSpPr>
          <p:cNvPr id="38" name="Straight Connector 37">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878186" y="1"/>
            <a:ext cx="345294" cy="688131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EE10AC2-20ED-4628-9A8E-14F8437B55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794205" y="-4764"/>
            <a:ext cx="5397796" cy="104143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0F9D86D6-D4B2-401F-B62C-B2B1A749C10B}"/>
              </a:ext>
            </a:extLst>
          </p:cNvPr>
          <p:cNvGrpSpPr/>
          <p:nvPr/>
        </p:nvGrpSpPr>
        <p:grpSpPr>
          <a:xfrm>
            <a:off x="1587123" y="3947003"/>
            <a:ext cx="6020301" cy="738362"/>
            <a:chOff x="1145005" y="4749755"/>
            <a:chExt cx="6020301" cy="738362"/>
          </a:xfrm>
        </p:grpSpPr>
        <p:pic>
          <p:nvPicPr>
            <p:cNvPr id="37" name="Picture 38" descr="A picture containing graphical user interface, application&#10;&#10;Description automatically generated">
              <a:extLst>
                <a:ext uri="{FF2B5EF4-FFF2-40B4-BE49-F238E27FC236}">
                  <a16:creationId xmlns:a16="http://schemas.microsoft.com/office/drawing/2014/main" id="{B225E351-2E08-4D6C-B40F-9829100039E7}"/>
                </a:ext>
              </a:extLst>
            </p:cNvPr>
            <p:cNvPicPr>
              <a:picLocks noChangeAspect="1"/>
            </p:cNvPicPr>
            <p:nvPr/>
          </p:nvPicPr>
          <p:blipFill>
            <a:blip r:embed="rId2"/>
            <a:stretch>
              <a:fillRect/>
            </a:stretch>
          </p:blipFill>
          <p:spPr>
            <a:xfrm>
              <a:off x="1145005" y="4831974"/>
              <a:ext cx="2028825" cy="583447"/>
            </a:xfrm>
            <a:prstGeom prst="rect">
              <a:avLst/>
            </a:prstGeom>
          </p:spPr>
        </p:pic>
        <p:pic>
          <p:nvPicPr>
            <p:cNvPr id="39" name="Picture 40" descr="Logo&#10;&#10;Description automatically generated">
              <a:extLst>
                <a:ext uri="{FF2B5EF4-FFF2-40B4-BE49-F238E27FC236}">
                  <a16:creationId xmlns:a16="http://schemas.microsoft.com/office/drawing/2014/main" id="{F51F4CF7-6B07-4308-B3B8-2290991A7E38}"/>
                </a:ext>
              </a:extLst>
            </p:cNvPr>
            <p:cNvPicPr>
              <a:picLocks noChangeAspect="1"/>
            </p:cNvPicPr>
            <p:nvPr/>
          </p:nvPicPr>
          <p:blipFill>
            <a:blip r:embed="rId3"/>
            <a:stretch>
              <a:fillRect/>
            </a:stretch>
          </p:blipFill>
          <p:spPr>
            <a:xfrm>
              <a:off x="4965031" y="4749755"/>
              <a:ext cx="2200275" cy="738362"/>
            </a:xfrm>
            <a:prstGeom prst="rect">
              <a:avLst/>
            </a:prstGeom>
          </p:spPr>
        </p:pic>
      </p:grpSp>
      <p:cxnSp>
        <p:nvCxnSpPr>
          <p:cNvPr id="42" name="Straight Arrow Connector 41">
            <a:extLst>
              <a:ext uri="{FF2B5EF4-FFF2-40B4-BE49-F238E27FC236}">
                <a16:creationId xmlns:a16="http://schemas.microsoft.com/office/drawing/2014/main" id="{B7587549-BAB2-468F-BF3D-6B00C3D51FF3}"/>
              </a:ext>
            </a:extLst>
          </p:cNvPr>
          <p:cNvCxnSpPr/>
          <p:nvPr/>
        </p:nvCxnSpPr>
        <p:spPr>
          <a:xfrm flipV="1">
            <a:off x="1247274" y="3621505"/>
            <a:ext cx="7309183" cy="12032"/>
          </a:xfrm>
          <a:prstGeom prst="straightConnector1">
            <a:avLst/>
          </a:prstGeom>
        </p:spPr>
        <p:style>
          <a:lnRef idx="3">
            <a:schemeClr val="dk1"/>
          </a:lnRef>
          <a:fillRef idx="0">
            <a:schemeClr val="dk1"/>
          </a:fillRef>
          <a:effectRef idx="2">
            <a:schemeClr val="dk1"/>
          </a:effectRef>
          <a:fontRef idx="minor">
            <a:schemeClr val="tx1"/>
          </a:fontRef>
        </p:style>
      </p:cxnSp>
      <p:sp>
        <p:nvSpPr>
          <p:cNvPr id="11" name="Title 1">
            <a:extLst>
              <a:ext uri="{FF2B5EF4-FFF2-40B4-BE49-F238E27FC236}">
                <a16:creationId xmlns:a16="http://schemas.microsoft.com/office/drawing/2014/main" id="{405C24EB-D61E-094C-AABD-A939708C773C}"/>
              </a:ext>
            </a:extLst>
          </p:cNvPr>
          <p:cNvSpPr txBox="1">
            <a:spLocks/>
          </p:cNvSpPr>
          <p:nvPr/>
        </p:nvSpPr>
        <p:spPr>
          <a:xfrm>
            <a:off x="513074" y="4898869"/>
            <a:ext cx="7152187" cy="163440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600" b="1" i="0" kern="1200" cap="all" baseline="0">
                <a:solidFill>
                  <a:schemeClr val="tx1"/>
                </a:solidFill>
                <a:latin typeface="+mj-lt"/>
                <a:ea typeface="+mj-ea"/>
                <a:cs typeface="+mj-cs"/>
              </a:defRPr>
            </a:lvl1pPr>
          </a:lstStyle>
          <a:p>
            <a:pPr algn="l"/>
            <a:r>
              <a:rPr lang="en-US" sz="3000">
                <a:latin typeface="Gill Sans Nova Light" panose="020F0302020204030204" pitchFamily="34" charset="0"/>
                <a:cs typeface="Gill Sans Nova Light" panose="020F0302020204030204" pitchFamily="34" charset="0"/>
              </a:rPr>
              <a:t>Thank you for coming! </a:t>
            </a:r>
          </a:p>
        </p:txBody>
      </p:sp>
      <p:pic>
        <p:nvPicPr>
          <p:cNvPr id="13" name="Picture 12" descr="Qr code&#10;&#10;Description automatically generated">
            <a:extLst>
              <a:ext uri="{FF2B5EF4-FFF2-40B4-BE49-F238E27FC236}">
                <a16:creationId xmlns:a16="http://schemas.microsoft.com/office/drawing/2014/main" id="{AADCBC90-DDFA-FA47-A4CE-36939489F5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1552" y="4689858"/>
            <a:ext cx="1691898" cy="1691898"/>
          </a:xfrm>
          <a:prstGeom prst="rect">
            <a:avLst/>
          </a:prstGeom>
        </p:spPr>
      </p:pic>
      <p:sp>
        <p:nvSpPr>
          <p:cNvPr id="14" name="TextBox 13">
            <a:extLst>
              <a:ext uri="{FF2B5EF4-FFF2-40B4-BE49-F238E27FC236}">
                <a16:creationId xmlns:a16="http://schemas.microsoft.com/office/drawing/2014/main" id="{F8DB57E8-F81C-8B4E-A034-499355914810}"/>
              </a:ext>
            </a:extLst>
          </p:cNvPr>
          <p:cNvSpPr txBox="1"/>
          <p:nvPr/>
        </p:nvSpPr>
        <p:spPr>
          <a:xfrm>
            <a:off x="9213040" y="6354146"/>
            <a:ext cx="2720410" cy="369332"/>
          </a:xfrm>
          <a:prstGeom prst="rect">
            <a:avLst/>
          </a:prstGeom>
          <a:solidFill>
            <a:schemeClr val="bg1"/>
          </a:solidFill>
        </p:spPr>
        <p:txBody>
          <a:bodyPr wrap="square" rtlCol="0">
            <a:spAutoFit/>
          </a:bodyPr>
          <a:lstStyle/>
          <a:p>
            <a:r>
              <a:rPr lang="en-US"/>
              <a:t>Sign in here! bit.ly/180dccyc</a:t>
            </a:r>
          </a:p>
        </p:txBody>
      </p:sp>
      <p:pic>
        <p:nvPicPr>
          <p:cNvPr id="3" name="Picture 2" descr="Text&#10;&#10;Description automatically generated">
            <a:extLst>
              <a:ext uri="{FF2B5EF4-FFF2-40B4-BE49-F238E27FC236}">
                <a16:creationId xmlns:a16="http://schemas.microsoft.com/office/drawing/2014/main" id="{18815A9A-E61F-4D17-A498-CBFD83F67EC1}"/>
              </a:ext>
            </a:extLst>
          </p:cNvPr>
          <p:cNvPicPr>
            <a:picLocks noChangeAspect="1"/>
          </p:cNvPicPr>
          <p:nvPr/>
        </p:nvPicPr>
        <p:blipFill>
          <a:blip r:embed="rId5"/>
          <a:stretch>
            <a:fillRect/>
          </a:stretch>
        </p:blipFill>
        <p:spPr>
          <a:xfrm>
            <a:off x="4070852" y="3948573"/>
            <a:ext cx="707563" cy="688513"/>
          </a:xfrm>
          <a:prstGeom prst="rect">
            <a:avLst/>
          </a:prstGeom>
        </p:spPr>
      </p:pic>
    </p:spTree>
    <p:extLst>
      <p:ext uri="{BB962C8B-B14F-4D97-AF65-F5344CB8AC3E}">
        <p14:creationId xmlns:p14="http://schemas.microsoft.com/office/powerpoint/2010/main" val="41661357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F17FB-F91E-E141-8E47-1D41124B26F0}"/>
              </a:ext>
            </a:extLst>
          </p:cNvPr>
          <p:cNvSpPr>
            <a:spLocks noGrp="1"/>
          </p:cNvSpPr>
          <p:nvPr>
            <p:ph type="title"/>
          </p:nvPr>
        </p:nvSpPr>
        <p:spPr/>
        <p:txBody>
          <a:bodyPr>
            <a:normAutofit fontScale="90000"/>
          </a:bodyPr>
          <a:lstStyle/>
          <a:p>
            <a:r>
              <a:rPr lang="en-US">
                <a:latin typeface="Gill Sans Nova Light"/>
              </a:rPr>
              <a:t>CONTACT us!</a:t>
            </a:r>
            <a:endParaRPr lang="en-US"/>
          </a:p>
        </p:txBody>
      </p:sp>
      <p:sp>
        <p:nvSpPr>
          <p:cNvPr id="3" name="Content Placeholder 2">
            <a:extLst>
              <a:ext uri="{FF2B5EF4-FFF2-40B4-BE49-F238E27FC236}">
                <a16:creationId xmlns:a16="http://schemas.microsoft.com/office/drawing/2014/main" id="{6EF472C8-3AED-724B-B5F9-598CFA37BEE5}"/>
              </a:ext>
            </a:extLst>
          </p:cNvPr>
          <p:cNvSpPr>
            <a:spLocks noGrp="1"/>
          </p:cNvSpPr>
          <p:nvPr>
            <p:ph idx="1"/>
          </p:nvPr>
        </p:nvSpPr>
        <p:spPr/>
        <p:txBody>
          <a:bodyPr vert="horz" lIns="91440" tIns="45720" rIns="91440" bIns="45720" rtlCol="0" anchor="t">
            <a:normAutofit fontScale="92500" lnSpcReduction="10000"/>
          </a:bodyPr>
          <a:lstStyle/>
          <a:p>
            <a:r>
              <a:rPr lang="en-US">
                <a:latin typeface="Gill Sans Nova Light"/>
              </a:rPr>
              <a:t>180Degrees</a:t>
            </a:r>
          </a:p>
          <a:p>
            <a:pPr lvl="1"/>
            <a:r>
              <a:rPr lang="en-US">
                <a:latin typeface="Gill Sans Nova Light"/>
              </a:rPr>
              <a:t>Alan Wo (D&amp;I Chair) </a:t>
            </a:r>
            <a:r>
              <a:rPr lang="en-US">
                <a:latin typeface="Gill Sans Nova Light"/>
                <a:hlinkClick r:id="rId2"/>
              </a:rPr>
              <a:t>ayw35@cornell.edu</a:t>
            </a:r>
            <a:endParaRPr lang="en-US">
              <a:latin typeface="Gill Sans Nova Light"/>
            </a:endParaRPr>
          </a:p>
          <a:p>
            <a:pPr lvl="1"/>
            <a:r>
              <a:rPr lang="en-US">
                <a:latin typeface="Gill Sans Nova Light"/>
              </a:rPr>
              <a:t>Samika Kulkarni (D&amp;I Chair) </a:t>
            </a:r>
            <a:r>
              <a:rPr lang="en-US">
                <a:latin typeface="Gill Sans Nova Light"/>
                <a:hlinkClick r:id="rId3"/>
              </a:rPr>
              <a:t>sbk86@cornell.edu</a:t>
            </a:r>
            <a:endParaRPr lang="en-US">
              <a:latin typeface="Gill Sans Nova Light"/>
            </a:endParaRPr>
          </a:p>
          <a:p>
            <a:pPr lvl="1"/>
            <a:r>
              <a:rPr lang="en-US">
                <a:latin typeface="Gill Sans Nova Light"/>
              </a:rPr>
              <a:t>Sherri Kim (Graphics Chair) </a:t>
            </a:r>
            <a:r>
              <a:rPr lang="en-US">
                <a:latin typeface="Gill Sans Nova Light"/>
                <a:hlinkClick r:id="rId4"/>
              </a:rPr>
              <a:t>sk2396@cornell.edu</a:t>
            </a:r>
            <a:endParaRPr lang="en-US">
              <a:latin typeface="Gill Sans Nova Light"/>
            </a:endParaRPr>
          </a:p>
          <a:p>
            <a:r>
              <a:rPr lang="en-US">
                <a:latin typeface="Gill Sans Nova Light"/>
              </a:rPr>
              <a:t>Consult Your Community</a:t>
            </a:r>
            <a:endParaRPr lang="en-US"/>
          </a:p>
          <a:p>
            <a:pPr lvl="1"/>
            <a:r>
              <a:rPr lang="en-US">
                <a:latin typeface="Gill Sans Nova Light"/>
              </a:rPr>
              <a:t>Kenny Wong (President) </a:t>
            </a:r>
            <a:r>
              <a:rPr lang="en-US">
                <a:latin typeface="Gill Sans Nova Light"/>
                <a:hlinkClick r:id="rId5"/>
              </a:rPr>
              <a:t>kzw7@cornell.edu</a:t>
            </a:r>
            <a:r>
              <a:rPr lang="en-US">
                <a:latin typeface="Gill Sans Nova Light"/>
              </a:rPr>
              <a:t> </a:t>
            </a:r>
          </a:p>
          <a:p>
            <a:pPr lvl="1"/>
            <a:r>
              <a:rPr lang="en-US">
                <a:latin typeface="Gill Sans Nova Light"/>
              </a:rPr>
              <a:t>Grace Zhang (Director of Recruitment) </a:t>
            </a:r>
            <a:r>
              <a:rPr lang="en-US">
                <a:latin typeface="Gill Sans Nova Light"/>
                <a:hlinkClick r:id="rId6"/>
              </a:rPr>
              <a:t>gxz2@cornell.edu</a:t>
            </a:r>
            <a:r>
              <a:rPr lang="en-US">
                <a:latin typeface="Gill Sans Nova Light"/>
              </a:rPr>
              <a:t> </a:t>
            </a:r>
          </a:p>
          <a:p>
            <a:pPr lvl="1"/>
            <a:r>
              <a:rPr lang="en-US" err="1">
                <a:latin typeface="Gill Sans Nova Light"/>
              </a:rPr>
              <a:t>Athean</a:t>
            </a:r>
            <a:r>
              <a:rPr lang="en-US">
                <a:latin typeface="Gill Sans Nova Light"/>
              </a:rPr>
              <a:t> Myat (Engagement Manager) </a:t>
            </a:r>
            <a:r>
              <a:rPr lang="en-US">
                <a:latin typeface="Gill Sans Nova Light"/>
                <a:hlinkClick r:id="rId4"/>
              </a:rPr>
              <a:t>mm2595@cornell.edu</a:t>
            </a:r>
            <a:endParaRPr lang="en-US"/>
          </a:p>
          <a:p>
            <a:r>
              <a:rPr lang="en-US">
                <a:latin typeface="Gill Sans Nova Light"/>
              </a:rPr>
              <a:t>SWIB</a:t>
            </a:r>
          </a:p>
          <a:p>
            <a:pPr lvl="1"/>
            <a:r>
              <a:rPr lang="en-US">
                <a:latin typeface="Gill Sans Nova Light"/>
              </a:rPr>
              <a:t>Elena Ault (VP of Diversity, Equity, and Inclusion) </a:t>
            </a:r>
            <a:endParaRPr lang="en-US"/>
          </a:p>
          <a:p>
            <a:pPr lvl="1"/>
            <a:r>
              <a:rPr lang="en-US">
                <a:latin typeface="Gill Sans Nova Light"/>
              </a:rPr>
              <a:t>ea363@cornell.edu</a:t>
            </a:r>
            <a:endParaRPr lang="en-US"/>
          </a:p>
          <a:p>
            <a:endParaRPr lang="en-US"/>
          </a:p>
        </p:txBody>
      </p:sp>
      <p:pic>
        <p:nvPicPr>
          <p:cNvPr id="4" name="Picture 3" descr="Text&#10;&#10;Description automatically generated">
            <a:extLst>
              <a:ext uri="{FF2B5EF4-FFF2-40B4-BE49-F238E27FC236}">
                <a16:creationId xmlns:a16="http://schemas.microsoft.com/office/drawing/2014/main" id="{12AA5D38-B046-4B4E-B35B-63D5E3F18064}"/>
              </a:ext>
            </a:extLst>
          </p:cNvPr>
          <p:cNvPicPr>
            <a:picLocks noChangeAspect="1"/>
          </p:cNvPicPr>
          <p:nvPr/>
        </p:nvPicPr>
        <p:blipFill>
          <a:blip r:embed="rId7"/>
          <a:stretch>
            <a:fillRect/>
          </a:stretch>
        </p:blipFill>
        <p:spPr>
          <a:xfrm>
            <a:off x="2470652" y="6186948"/>
            <a:ext cx="459913" cy="450388"/>
          </a:xfrm>
          <a:prstGeom prst="rect">
            <a:avLst/>
          </a:prstGeom>
        </p:spPr>
      </p:pic>
    </p:spTree>
    <p:extLst>
      <p:ext uri="{BB962C8B-B14F-4D97-AF65-F5344CB8AC3E}">
        <p14:creationId xmlns:p14="http://schemas.microsoft.com/office/powerpoint/2010/main" val="198486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97087-38AA-A043-BC0B-CA07E3A1CB71}"/>
              </a:ext>
            </a:extLst>
          </p:cNvPr>
          <p:cNvSpPr>
            <a:spLocks noGrp="1"/>
          </p:cNvSpPr>
          <p:nvPr>
            <p:ph type="title"/>
          </p:nvPr>
        </p:nvSpPr>
        <p:spPr/>
        <p:txBody>
          <a:bodyPr>
            <a:normAutofit fontScale="90000"/>
          </a:bodyPr>
          <a:lstStyle/>
          <a:p>
            <a:r>
              <a:rPr lang="en-US"/>
              <a:t>SWIB Intro</a:t>
            </a:r>
          </a:p>
        </p:txBody>
      </p:sp>
      <p:pic>
        <p:nvPicPr>
          <p:cNvPr id="5" name="Picture 4" descr="Text&#10;&#10;Description automatically generated">
            <a:extLst>
              <a:ext uri="{FF2B5EF4-FFF2-40B4-BE49-F238E27FC236}">
                <a16:creationId xmlns:a16="http://schemas.microsoft.com/office/drawing/2014/main" id="{0DCD18D7-6C55-4E2C-9A5B-31CBB3C7461D}"/>
              </a:ext>
            </a:extLst>
          </p:cNvPr>
          <p:cNvPicPr>
            <a:picLocks noChangeAspect="1"/>
          </p:cNvPicPr>
          <p:nvPr/>
        </p:nvPicPr>
        <p:blipFill>
          <a:blip r:embed="rId2"/>
          <a:stretch>
            <a:fillRect/>
          </a:stretch>
        </p:blipFill>
        <p:spPr>
          <a:xfrm>
            <a:off x="2470652" y="6186948"/>
            <a:ext cx="459913" cy="450388"/>
          </a:xfrm>
          <a:prstGeom prst="rect">
            <a:avLst/>
          </a:prstGeom>
        </p:spPr>
      </p:pic>
      <p:pic>
        <p:nvPicPr>
          <p:cNvPr id="7" name="Picture 7">
            <a:extLst>
              <a:ext uri="{FF2B5EF4-FFF2-40B4-BE49-F238E27FC236}">
                <a16:creationId xmlns:a16="http://schemas.microsoft.com/office/drawing/2014/main" id="{49E5DCCB-7683-45DA-A019-7A386FA2B3DA}"/>
              </a:ext>
            </a:extLst>
          </p:cNvPr>
          <p:cNvPicPr>
            <a:picLocks noChangeAspect="1"/>
          </p:cNvPicPr>
          <p:nvPr/>
        </p:nvPicPr>
        <p:blipFill>
          <a:blip r:embed="rId3"/>
          <a:stretch>
            <a:fillRect/>
          </a:stretch>
        </p:blipFill>
        <p:spPr>
          <a:xfrm>
            <a:off x="4274264" y="1442914"/>
            <a:ext cx="2743200" cy="2849826"/>
          </a:xfrm>
          <a:prstGeom prst="rect">
            <a:avLst/>
          </a:prstGeom>
          <a:ln w="12700">
            <a:solidFill>
              <a:srgbClr val="4472C4"/>
            </a:solidFill>
          </a:ln>
        </p:spPr>
      </p:pic>
      <p:cxnSp>
        <p:nvCxnSpPr>
          <p:cNvPr id="10" name="Straight Connector 9">
            <a:extLst>
              <a:ext uri="{FF2B5EF4-FFF2-40B4-BE49-F238E27FC236}">
                <a16:creationId xmlns:a16="http://schemas.microsoft.com/office/drawing/2014/main" id="{292EF5A2-67EA-481E-8072-865B5939A26F}"/>
              </a:ext>
            </a:extLst>
          </p:cNvPr>
          <p:cNvCxnSpPr/>
          <p:nvPr/>
        </p:nvCxnSpPr>
        <p:spPr>
          <a:xfrm>
            <a:off x="7173473" y="1344024"/>
            <a:ext cx="10510" cy="5137458"/>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12" name="TextBox 11">
            <a:extLst>
              <a:ext uri="{FF2B5EF4-FFF2-40B4-BE49-F238E27FC236}">
                <a16:creationId xmlns:a16="http://schemas.microsoft.com/office/drawing/2014/main" id="{AB3D3242-B7C7-49CF-A06C-3AE6F375037F}"/>
              </a:ext>
            </a:extLst>
          </p:cNvPr>
          <p:cNvSpPr txBox="1"/>
          <p:nvPr/>
        </p:nvSpPr>
        <p:spPr>
          <a:xfrm>
            <a:off x="899960" y="1388802"/>
            <a:ext cx="3189268"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latin typeface="Gill Sans Nova Light" panose="020F0302020204030204" pitchFamily="34" charset="0"/>
                <a:cs typeface="Gill Sans Nova Light" panose="020F0302020204030204" pitchFamily="34" charset="0"/>
              </a:rPr>
              <a:t>The</a:t>
            </a:r>
            <a:r>
              <a:rPr lang="en-US" b="1">
                <a:solidFill>
                  <a:schemeClr val="accent1"/>
                </a:solidFill>
                <a:latin typeface="Gill Sans Nova Light" panose="020F0302020204030204" pitchFamily="34" charset="0"/>
                <a:cs typeface="Gill Sans Nova Light" panose="020F0302020204030204" pitchFamily="34" charset="0"/>
              </a:rPr>
              <a:t> largest undergraduate business organization</a:t>
            </a:r>
            <a:r>
              <a:rPr lang="en-US">
                <a:latin typeface="Gill Sans Nova Light" panose="020F0302020204030204" pitchFamily="34" charset="0"/>
                <a:cs typeface="Gill Sans Nova Light" panose="020F0302020204030204" pitchFamily="34" charset="0"/>
              </a:rPr>
              <a:t> for women at Cornell</a:t>
            </a:r>
          </a:p>
          <a:p>
            <a:endParaRPr lang="en-US">
              <a:latin typeface="Gill Sans Nova Light" panose="020F0302020204030204" pitchFamily="34" charset="0"/>
              <a:cs typeface="Gill Sans Nova Light" panose="020F0302020204030204" pitchFamily="34" charset="0"/>
            </a:endParaRPr>
          </a:p>
          <a:p>
            <a:pPr marL="285750" indent="-285750">
              <a:buFont typeface="Arial"/>
              <a:buChar char="•"/>
            </a:pPr>
            <a:r>
              <a:rPr lang="en-US">
                <a:latin typeface="Gill Sans Nova Light" panose="020F0302020204030204" pitchFamily="34" charset="0"/>
                <a:cs typeface="Gill Sans Nova Light" panose="020F0302020204030204" pitchFamily="34" charset="0"/>
              </a:rPr>
              <a:t>We </a:t>
            </a:r>
            <a:r>
              <a:rPr lang="en-US" b="1">
                <a:solidFill>
                  <a:schemeClr val="accent1"/>
                </a:solidFill>
                <a:latin typeface="Gill Sans Nova Light" panose="020F0302020204030204" pitchFamily="34" charset="0"/>
                <a:cs typeface="Gill Sans Nova Light" panose="020F0302020204030204" pitchFamily="34" charset="0"/>
              </a:rPr>
              <a:t>empower</a:t>
            </a:r>
            <a:r>
              <a:rPr lang="en-US">
                <a:latin typeface="Gill Sans Nova Light" panose="020F0302020204030204" pitchFamily="34" charset="0"/>
                <a:cs typeface="Gill Sans Nova Light" panose="020F0302020204030204" pitchFamily="34" charset="0"/>
              </a:rPr>
              <a:t> members to develop personally and professionally through </a:t>
            </a:r>
            <a:r>
              <a:rPr lang="en-US" b="1">
                <a:solidFill>
                  <a:schemeClr val="accent1"/>
                </a:solidFill>
                <a:latin typeface="Gill Sans Nova Light" panose="020F0302020204030204" pitchFamily="34" charset="0"/>
                <a:cs typeface="Gill Sans Nova Light" panose="020F0302020204030204" pitchFamily="34" charset="0"/>
              </a:rPr>
              <a:t>education</a:t>
            </a:r>
            <a:r>
              <a:rPr lang="en-US">
                <a:latin typeface="Gill Sans Nova Light" panose="020F0302020204030204" pitchFamily="34" charset="0"/>
                <a:cs typeface="Gill Sans Nova Light" panose="020F0302020204030204" pitchFamily="34" charset="0"/>
              </a:rPr>
              <a:t> and </a:t>
            </a:r>
            <a:r>
              <a:rPr lang="en-US" b="1">
                <a:solidFill>
                  <a:schemeClr val="accent1"/>
                </a:solidFill>
                <a:latin typeface="Gill Sans Nova Light" panose="020F0302020204030204" pitchFamily="34" charset="0"/>
                <a:cs typeface="Gill Sans Nova Light" panose="020F0302020204030204" pitchFamily="34" charset="0"/>
              </a:rPr>
              <a:t>experience</a:t>
            </a:r>
          </a:p>
          <a:p>
            <a:endParaRPr lang="en-US" b="1">
              <a:solidFill>
                <a:schemeClr val="accent1"/>
              </a:solidFill>
              <a:latin typeface="Gill Sans Nova Light" panose="020F0302020204030204" pitchFamily="34" charset="0"/>
              <a:cs typeface="Gill Sans Nova Light" panose="020F0302020204030204" pitchFamily="34" charset="0"/>
            </a:endParaRPr>
          </a:p>
          <a:p>
            <a:pPr marL="285750" indent="-285750">
              <a:buFont typeface="Arial"/>
              <a:buChar char="•"/>
            </a:pPr>
            <a:r>
              <a:rPr lang="en-US">
                <a:latin typeface="Gill Sans Nova Light" panose="020F0302020204030204" pitchFamily="34" charset="0"/>
                <a:cs typeface="Gill Sans Nova Light" panose="020F0302020204030204" pitchFamily="34" charset="0"/>
              </a:rPr>
              <a:t>SWIB</a:t>
            </a:r>
            <a:r>
              <a:rPr lang="en-US" b="1">
                <a:solidFill>
                  <a:schemeClr val="accent1"/>
                </a:solidFill>
                <a:latin typeface="Gill Sans Nova Light" panose="020F0302020204030204" pitchFamily="34" charset="0"/>
                <a:cs typeface="Gill Sans Nova Light" panose="020F0302020204030204" pitchFamily="34" charset="0"/>
              </a:rPr>
              <a:t> mentorship</a:t>
            </a:r>
            <a:r>
              <a:rPr lang="en-US">
                <a:latin typeface="Gill Sans Nova Light" panose="020F0302020204030204" pitchFamily="34" charset="0"/>
                <a:cs typeface="Gill Sans Nova Light" panose="020F0302020204030204" pitchFamily="34" charset="0"/>
              </a:rPr>
              <a:t> program</a:t>
            </a:r>
          </a:p>
          <a:p>
            <a:endParaRPr lang="en-US">
              <a:latin typeface="Gill Sans Nova Light" panose="020F0302020204030204" pitchFamily="34" charset="0"/>
              <a:cs typeface="Gill Sans Nova Light" panose="020F0302020204030204" pitchFamily="34" charset="0"/>
            </a:endParaRPr>
          </a:p>
          <a:p>
            <a:pPr marL="285750" indent="-285750">
              <a:buFont typeface="Arial"/>
              <a:buChar char="•"/>
            </a:pPr>
            <a:r>
              <a:rPr lang="en-US">
                <a:latin typeface="Gill Sans Nova Light" panose="020F0302020204030204" pitchFamily="34" charset="0"/>
                <a:cs typeface="Gill Sans Nova Light" panose="020F0302020204030204" pitchFamily="34" charset="0"/>
              </a:rPr>
              <a:t>Host</a:t>
            </a:r>
            <a:r>
              <a:rPr lang="en-US" b="1">
                <a:solidFill>
                  <a:schemeClr val="accent1"/>
                </a:solidFill>
                <a:latin typeface="Gill Sans Nova Light" panose="020F0302020204030204" pitchFamily="34" charset="0"/>
                <a:cs typeface="Gill Sans Nova Light" panose="020F0302020204030204" pitchFamily="34" charset="0"/>
              </a:rPr>
              <a:t> networking events </a:t>
            </a:r>
            <a:r>
              <a:rPr lang="en-US">
                <a:latin typeface="Gill Sans Nova Light" panose="020F0302020204030204" pitchFamily="34" charset="0"/>
                <a:cs typeface="Gill Sans Nova Light" panose="020F0302020204030204" pitchFamily="34" charset="0"/>
              </a:rPr>
              <a:t>with firms across many industries</a:t>
            </a:r>
          </a:p>
          <a:p>
            <a:endParaRPr lang="en-US">
              <a:solidFill>
                <a:schemeClr val="accent1"/>
              </a:solidFill>
              <a:latin typeface="Gill Sans Nova Light" panose="020F0302020204030204" pitchFamily="34" charset="0"/>
              <a:ea typeface="+mn-lt"/>
              <a:cs typeface="Gill Sans Nova Light" panose="020F0302020204030204" pitchFamily="34" charset="0"/>
            </a:endParaRPr>
          </a:p>
          <a:p>
            <a:pPr marL="285750" indent="-285750">
              <a:buFont typeface="Arial"/>
              <a:buChar char="•"/>
            </a:pPr>
            <a:r>
              <a:rPr lang="en-US">
                <a:solidFill>
                  <a:schemeClr val="accent1"/>
                </a:solidFill>
                <a:latin typeface="Gill Sans Nova Light" panose="020F0302020204030204" pitchFamily="34" charset="0"/>
                <a:ea typeface="+mn-lt"/>
                <a:cs typeface="Gill Sans Nova Light" panose="020F0302020204030204" pitchFamily="34" charset="0"/>
              </a:rPr>
              <a:t>https://www.cornellswib.com</a:t>
            </a:r>
          </a:p>
          <a:p>
            <a:pPr marL="285750" indent="-285750">
              <a:buFont typeface="Arial"/>
              <a:buChar char="•"/>
            </a:pPr>
            <a:endParaRPr lang="en-US">
              <a:latin typeface="Gill Sans Nova Light" panose="020F0302020204030204" pitchFamily="34" charset="0"/>
              <a:cs typeface="Gill Sans Nova Light" panose="020F0302020204030204" pitchFamily="34" charset="0"/>
            </a:endParaRPr>
          </a:p>
          <a:p>
            <a:pPr marL="285750" indent="-285750">
              <a:buFont typeface="Arial"/>
              <a:buChar char="•"/>
            </a:pPr>
            <a:endParaRPr lang="en-US">
              <a:latin typeface="Gill Sans Nova Light" panose="020F0302020204030204" pitchFamily="34" charset="0"/>
              <a:cs typeface="Gill Sans Nova Light" panose="020F0302020204030204" pitchFamily="34" charset="0"/>
            </a:endParaRPr>
          </a:p>
        </p:txBody>
      </p:sp>
      <p:sp>
        <p:nvSpPr>
          <p:cNvPr id="16" name="TextBox 15">
            <a:extLst>
              <a:ext uri="{FF2B5EF4-FFF2-40B4-BE49-F238E27FC236}">
                <a16:creationId xmlns:a16="http://schemas.microsoft.com/office/drawing/2014/main" id="{3B294E5A-3F81-4055-9339-CB27DEB51888}"/>
              </a:ext>
            </a:extLst>
          </p:cNvPr>
          <p:cNvSpPr txBox="1"/>
          <p:nvPr/>
        </p:nvSpPr>
        <p:spPr>
          <a:xfrm>
            <a:off x="7211082" y="1346310"/>
            <a:ext cx="3184634" cy="3798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Gill Sans Nova Light" panose="020F0302020204030204" pitchFamily="34" charset="0"/>
                <a:cs typeface="Gill Sans Nova Light" panose="020F0302020204030204" pitchFamily="34" charset="0"/>
              </a:rPr>
              <a:t>Emerging Leaders Program</a:t>
            </a:r>
          </a:p>
        </p:txBody>
      </p:sp>
      <p:sp>
        <p:nvSpPr>
          <p:cNvPr id="17" name="TextBox 16">
            <a:extLst>
              <a:ext uri="{FF2B5EF4-FFF2-40B4-BE49-F238E27FC236}">
                <a16:creationId xmlns:a16="http://schemas.microsoft.com/office/drawing/2014/main" id="{41A3A18D-0F91-4267-A9F9-851AF34C765C}"/>
              </a:ext>
            </a:extLst>
          </p:cNvPr>
          <p:cNvSpPr txBox="1"/>
          <p:nvPr/>
        </p:nvSpPr>
        <p:spPr>
          <a:xfrm>
            <a:off x="7284656" y="1645853"/>
            <a:ext cx="4388067"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a:solidFill>
                  <a:srgbClr val="32859C"/>
                </a:solidFill>
                <a:latin typeface="Gill Sans Nova Light" panose="020F0302020204030204" pitchFamily="34" charset="0"/>
                <a:ea typeface="+mn-lt"/>
                <a:cs typeface="Gill Sans Nova Light" panose="020F0302020204030204" pitchFamily="34" charset="0"/>
              </a:rPr>
              <a:t>50 Analysts </a:t>
            </a:r>
            <a:r>
              <a:rPr lang="en-US">
                <a:solidFill>
                  <a:srgbClr val="434343"/>
                </a:solidFill>
                <a:latin typeface="Gill Sans Nova Light" panose="020F0302020204030204" pitchFamily="34" charset="0"/>
                <a:ea typeface="+mn-lt"/>
                <a:cs typeface="Gill Sans Nova Light" panose="020F0302020204030204" pitchFamily="34" charset="0"/>
              </a:rPr>
              <a:t>gain industry knowledge, technical expertise, and teamwork skills</a:t>
            </a:r>
            <a:endParaRPr lang="en-US">
              <a:latin typeface="Gill Sans Nova Light" panose="020F0302020204030204" pitchFamily="34" charset="0"/>
              <a:ea typeface="+mn-lt"/>
              <a:cs typeface="Gill Sans Nova Light" panose="020F0302020204030204" pitchFamily="34" charset="0"/>
            </a:endParaRPr>
          </a:p>
          <a:p>
            <a:pPr marL="285750" indent="-285750">
              <a:buFont typeface="Arial"/>
              <a:buChar char="•"/>
            </a:pPr>
            <a:r>
              <a:rPr lang="en-US" b="1">
                <a:solidFill>
                  <a:srgbClr val="32859C"/>
                </a:solidFill>
                <a:latin typeface="Gill Sans Nova Light" panose="020F0302020204030204" pitchFamily="34" charset="0"/>
                <a:ea typeface="+mn-lt"/>
                <a:cs typeface="Gill Sans Nova Light" panose="020F0302020204030204" pitchFamily="34" charset="0"/>
              </a:rPr>
              <a:t>10 Associates </a:t>
            </a:r>
            <a:r>
              <a:rPr lang="en-US">
                <a:solidFill>
                  <a:srgbClr val="434343"/>
                </a:solidFill>
                <a:latin typeface="Gill Sans Nova Light" panose="020F0302020204030204" pitchFamily="34" charset="0"/>
                <a:ea typeface="+mn-lt"/>
                <a:cs typeface="Gill Sans Nova Light" panose="020F0302020204030204" pitchFamily="34" charset="0"/>
              </a:rPr>
              <a:t>lead projects using prior ELP experience</a:t>
            </a:r>
            <a:endParaRPr lang="en-US">
              <a:latin typeface="Gill Sans Nova Light" panose="020F0302020204030204" pitchFamily="34" charset="0"/>
              <a:ea typeface="+mn-lt"/>
              <a:cs typeface="Gill Sans Nova Light" panose="020F0302020204030204" pitchFamily="34" charset="0"/>
            </a:endParaRPr>
          </a:p>
          <a:p>
            <a:pPr marL="285750" indent="-285750">
              <a:buFont typeface="Arial"/>
              <a:buChar char="•"/>
            </a:pPr>
            <a:r>
              <a:rPr lang="en-US">
                <a:solidFill>
                  <a:srgbClr val="434343"/>
                </a:solidFill>
                <a:latin typeface="Gill Sans Nova Light" panose="020F0302020204030204" pitchFamily="34" charset="0"/>
                <a:ea typeface="+mn-lt"/>
                <a:cs typeface="Gill Sans Nova Light" panose="020F0302020204030204" pitchFamily="34" charset="0"/>
              </a:rPr>
              <a:t>Professional development workshops, exclusive networking events, and the opportunity to apply for an E-Board position</a:t>
            </a:r>
            <a:endParaRPr lang="en-US">
              <a:latin typeface="Gill Sans Nova Light" panose="020F0302020204030204" pitchFamily="34" charset="0"/>
              <a:ea typeface="+mn-lt"/>
              <a:cs typeface="Gill Sans Nova Light" panose="020F0302020204030204" pitchFamily="34" charset="0"/>
            </a:endParaRPr>
          </a:p>
          <a:p>
            <a:endParaRPr lang="en-US">
              <a:solidFill>
                <a:srgbClr val="434343"/>
              </a:solidFill>
              <a:latin typeface="Gill Sans Nova Light" panose="020F0302020204030204" pitchFamily="34" charset="0"/>
              <a:ea typeface="+mn-lt"/>
              <a:cs typeface="Gill Sans Nova Light" panose="020F0302020204030204" pitchFamily="34" charset="0"/>
            </a:endParaRPr>
          </a:p>
          <a:p>
            <a:r>
              <a:rPr lang="en-US" b="1">
                <a:latin typeface="Gill Sans Nova Light" panose="020F0302020204030204" pitchFamily="34" charset="0"/>
                <a:ea typeface="+mn-lt"/>
                <a:cs typeface="Gill Sans Nova Light" panose="020F0302020204030204" pitchFamily="34" charset="0"/>
              </a:rPr>
              <a:t>Past projects</a:t>
            </a:r>
          </a:p>
          <a:p>
            <a:pPr marL="285750" indent="-285750">
              <a:buFont typeface="Arial"/>
              <a:buChar char="•"/>
            </a:pPr>
            <a:r>
              <a:rPr lang="en-US" i="1">
                <a:solidFill>
                  <a:srgbClr val="32859C"/>
                </a:solidFill>
                <a:latin typeface="Gill Sans Nova Light" panose="020F0302020204030204" pitchFamily="34" charset="0"/>
                <a:ea typeface="+mn-lt"/>
                <a:cs typeface="Gill Sans Nova Light" panose="020F0302020204030204" pitchFamily="34" charset="0"/>
              </a:rPr>
              <a:t>IB:</a:t>
            </a:r>
            <a:r>
              <a:rPr lang="en-US">
                <a:solidFill>
                  <a:srgbClr val="434343"/>
                </a:solidFill>
                <a:latin typeface="Gill Sans Nova Light" panose="020F0302020204030204" pitchFamily="34" charset="0"/>
                <a:ea typeface="+mn-lt"/>
                <a:cs typeface="Gill Sans Nova Light" panose="020F0302020204030204" pitchFamily="34" charset="0"/>
              </a:rPr>
              <a:t> Lululemon's Acquisition of Mirror</a:t>
            </a:r>
            <a:endParaRPr lang="en-US">
              <a:latin typeface="Gill Sans Nova Light" panose="020F0302020204030204" pitchFamily="34" charset="0"/>
              <a:ea typeface="+mn-lt"/>
              <a:cs typeface="Gill Sans Nova Light" panose="020F0302020204030204" pitchFamily="34" charset="0"/>
            </a:endParaRPr>
          </a:p>
          <a:p>
            <a:pPr marL="285750" indent="-285750">
              <a:buFont typeface="Arial"/>
              <a:buChar char="•"/>
            </a:pPr>
            <a:r>
              <a:rPr lang="en-US" i="1">
                <a:solidFill>
                  <a:srgbClr val="32859C"/>
                </a:solidFill>
                <a:latin typeface="Gill Sans Nova Light" panose="020F0302020204030204" pitchFamily="34" charset="0"/>
                <a:ea typeface="+mn-lt"/>
                <a:cs typeface="Gill Sans Nova Light" panose="020F0302020204030204" pitchFamily="34" charset="0"/>
              </a:rPr>
              <a:t>S&amp;T:</a:t>
            </a:r>
            <a:r>
              <a:rPr lang="en-US">
                <a:solidFill>
                  <a:srgbClr val="434343"/>
                </a:solidFill>
                <a:latin typeface="Gill Sans Nova Light" panose="020F0302020204030204" pitchFamily="34" charset="0"/>
                <a:ea typeface="+mn-lt"/>
                <a:cs typeface="Gill Sans Nova Light" panose="020F0302020204030204" pitchFamily="34" charset="0"/>
              </a:rPr>
              <a:t> Square Stock Pitch</a:t>
            </a:r>
            <a:endParaRPr lang="en-US">
              <a:latin typeface="Gill Sans Nova Light" panose="020F0302020204030204" pitchFamily="34" charset="0"/>
              <a:ea typeface="+mn-lt"/>
              <a:cs typeface="Gill Sans Nova Light" panose="020F0302020204030204" pitchFamily="34" charset="0"/>
            </a:endParaRPr>
          </a:p>
          <a:p>
            <a:pPr marL="285750" indent="-285750">
              <a:buFont typeface="Arial"/>
              <a:buChar char="•"/>
            </a:pPr>
            <a:r>
              <a:rPr lang="en-US" i="1">
                <a:solidFill>
                  <a:srgbClr val="32859C"/>
                </a:solidFill>
                <a:latin typeface="Gill Sans Nova Light" panose="020F0302020204030204" pitchFamily="34" charset="0"/>
                <a:ea typeface="+mn-lt"/>
                <a:cs typeface="Gill Sans Nova Light" panose="020F0302020204030204" pitchFamily="34" charset="0"/>
              </a:rPr>
              <a:t>Consulting:</a:t>
            </a:r>
            <a:r>
              <a:rPr lang="en-US">
                <a:solidFill>
                  <a:srgbClr val="434343"/>
                </a:solidFill>
                <a:latin typeface="Gill Sans Nova Light" panose="020F0302020204030204" pitchFamily="34" charset="0"/>
                <a:ea typeface="+mn-lt"/>
                <a:cs typeface="Gill Sans Nova Light" panose="020F0302020204030204" pitchFamily="34" charset="0"/>
              </a:rPr>
              <a:t> Restoring Consumer Confidence in Rideshare Services</a:t>
            </a:r>
          </a:p>
          <a:p>
            <a:pPr marL="285750" indent="-285750">
              <a:buFont typeface="Arial"/>
              <a:buChar char="•"/>
            </a:pPr>
            <a:r>
              <a:rPr lang="en-US" i="1">
                <a:solidFill>
                  <a:srgbClr val="32859C"/>
                </a:solidFill>
                <a:latin typeface="Gill Sans Nova Light" panose="020F0302020204030204" pitchFamily="34" charset="0"/>
                <a:ea typeface="+mn-lt"/>
                <a:cs typeface="Gill Sans Nova Light" panose="020F0302020204030204" pitchFamily="34" charset="0"/>
              </a:rPr>
              <a:t>Marketing:</a:t>
            </a:r>
            <a:r>
              <a:rPr lang="en-US">
                <a:solidFill>
                  <a:srgbClr val="434343"/>
                </a:solidFill>
                <a:latin typeface="Gill Sans Nova Light" panose="020F0302020204030204" pitchFamily="34" charset="0"/>
                <a:ea typeface="+mn-lt"/>
                <a:cs typeface="Gill Sans Nova Light" panose="020F0302020204030204" pitchFamily="34" charset="0"/>
              </a:rPr>
              <a:t> Dunkin Donuts &amp; Charlie </a:t>
            </a:r>
            <a:r>
              <a:rPr lang="en-US" err="1">
                <a:solidFill>
                  <a:srgbClr val="434343"/>
                </a:solidFill>
                <a:latin typeface="Gill Sans Nova Light" panose="020F0302020204030204" pitchFamily="34" charset="0"/>
                <a:ea typeface="+mn-lt"/>
                <a:cs typeface="Gill Sans Nova Light" panose="020F0302020204030204" pitchFamily="34" charset="0"/>
              </a:rPr>
              <a:t>D'Amelio</a:t>
            </a:r>
            <a:r>
              <a:rPr lang="en-US">
                <a:solidFill>
                  <a:srgbClr val="434343"/>
                </a:solidFill>
                <a:latin typeface="Gill Sans Nova Light" panose="020F0302020204030204" pitchFamily="34" charset="0"/>
                <a:ea typeface="+mn-lt"/>
                <a:cs typeface="Gill Sans Nova Light" panose="020F0302020204030204" pitchFamily="34" charset="0"/>
              </a:rPr>
              <a:t> Collab</a:t>
            </a:r>
            <a:endParaRPr lang="en-US">
              <a:latin typeface="Gill Sans Nova Light" panose="020F0302020204030204" pitchFamily="34" charset="0"/>
              <a:ea typeface="+mn-lt"/>
              <a:cs typeface="Gill Sans Nova Light" panose="020F0302020204030204" pitchFamily="34" charset="0"/>
            </a:endParaRPr>
          </a:p>
          <a:p>
            <a:pPr>
              <a:buFont typeface="Arial"/>
              <a:buChar char="•"/>
            </a:pPr>
            <a:r>
              <a:rPr lang="en-US" i="1">
                <a:solidFill>
                  <a:srgbClr val="32859C"/>
                </a:solidFill>
                <a:latin typeface="Gill Sans Nova Light" panose="020F0302020204030204" pitchFamily="34" charset="0"/>
                <a:ea typeface="+mn-lt"/>
                <a:cs typeface="Gill Sans Nova Light" panose="020F0302020204030204" pitchFamily="34" charset="0"/>
              </a:rPr>
              <a:t>    Real Estate:</a:t>
            </a:r>
            <a:r>
              <a:rPr lang="en-US">
                <a:solidFill>
                  <a:srgbClr val="434343"/>
                </a:solidFill>
                <a:latin typeface="Gill Sans Nova Light" panose="020F0302020204030204" pitchFamily="34" charset="0"/>
                <a:ea typeface="+mn-lt"/>
                <a:cs typeface="Gill Sans Nova Light" panose="020F0302020204030204" pitchFamily="34" charset="0"/>
              </a:rPr>
              <a:t> </a:t>
            </a:r>
            <a:r>
              <a:rPr lang="en-US">
                <a:latin typeface="Gill Sans Nova Light" panose="020F0302020204030204" pitchFamily="34" charset="0"/>
                <a:ea typeface="+mn-lt"/>
                <a:cs typeface="Gill Sans Nova Light" panose="020F0302020204030204" pitchFamily="34" charset="0"/>
              </a:rPr>
              <a:t>Impact of Covid-19 on Hotels</a:t>
            </a:r>
            <a:endParaRPr lang="en-US">
              <a:solidFill>
                <a:srgbClr val="000000"/>
              </a:solidFill>
              <a:latin typeface="Gill Sans Nova Light" panose="020F0302020204030204" pitchFamily="34" charset="0"/>
              <a:ea typeface="+mn-lt"/>
              <a:cs typeface="Gill Sans Nova Light" panose="020F0302020204030204" pitchFamily="34" charset="0"/>
            </a:endParaRPr>
          </a:p>
          <a:p>
            <a:pPr marL="285750" indent="-285750">
              <a:buFont typeface="Arial"/>
              <a:buChar char="•"/>
            </a:pPr>
            <a:endParaRPr lang="en-US"/>
          </a:p>
        </p:txBody>
      </p:sp>
      <p:sp>
        <p:nvSpPr>
          <p:cNvPr id="19" name="TextBox 18">
            <a:extLst>
              <a:ext uri="{FF2B5EF4-FFF2-40B4-BE49-F238E27FC236}">
                <a16:creationId xmlns:a16="http://schemas.microsoft.com/office/drawing/2014/main" id="{4566A293-BFB4-4FF2-A5CC-1DAA52E7AF99}"/>
              </a:ext>
            </a:extLst>
          </p:cNvPr>
          <p:cNvSpPr txBox="1"/>
          <p:nvPr/>
        </p:nvSpPr>
        <p:spPr>
          <a:xfrm>
            <a:off x="4362716" y="4487031"/>
            <a:ext cx="2569779" cy="1200329"/>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1"/>
                </a:solidFill>
                <a:latin typeface="Gill Sans Nova Light"/>
                <a:ea typeface="+mn-lt"/>
                <a:cs typeface="Gill Sans Nova Light" panose="020F0302020204030204" pitchFamily="34" charset="0"/>
              </a:rPr>
              <a:t>ELP application due:</a:t>
            </a:r>
            <a:endParaRPr lang="en-US">
              <a:solidFill>
                <a:schemeClr val="accent1"/>
              </a:solidFill>
              <a:latin typeface="Gill Sans Nova Light"/>
              <a:ea typeface="+mn-lt"/>
              <a:cs typeface="Gill Sans Nova Light" panose="020F0302020204030204" pitchFamily="34" charset="0"/>
            </a:endParaRPr>
          </a:p>
          <a:p>
            <a:r>
              <a:rPr lang="en-US">
                <a:latin typeface="Gill Sans Nova Light"/>
                <a:ea typeface="+mn-lt"/>
                <a:cs typeface="Gill Sans Nova Light" panose="020F0302020204030204" pitchFamily="34" charset="0"/>
              </a:rPr>
              <a:t>9/19 at 11:59 PM EST </a:t>
            </a:r>
            <a:endParaRPr lang="en-US">
              <a:latin typeface="Gill Sans Nova Light" panose="020F0302020204030204" pitchFamily="34" charset="0"/>
              <a:cs typeface="Gill Sans Nova Light" panose="020F0302020204030204" pitchFamily="34" charset="0"/>
            </a:endParaRPr>
          </a:p>
          <a:p>
            <a:r>
              <a:rPr lang="en-US" b="1">
                <a:solidFill>
                  <a:schemeClr val="accent1"/>
                </a:solidFill>
                <a:latin typeface="Gill Sans Nova Light"/>
                <a:ea typeface="+mn-lt"/>
                <a:cs typeface="Gill Sans Nova Light" panose="020F0302020204030204" pitchFamily="34" charset="0"/>
              </a:rPr>
              <a:t>Interviews:</a:t>
            </a:r>
          </a:p>
          <a:p>
            <a:r>
              <a:rPr lang="en-US">
                <a:latin typeface="Gill Sans Nova Light"/>
                <a:ea typeface="+mn-lt"/>
                <a:cs typeface="Gill Sans Nova Light" panose="020F0302020204030204" pitchFamily="34" charset="0"/>
              </a:rPr>
              <a:t> 9/22 - 9/25</a:t>
            </a:r>
            <a:endParaRPr lang="en-US">
              <a:latin typeface="Gill Sans Nova Light"/>
              <a:cs typeface="Gill Sans Nova Light" panose="020F0302020204030204" pitchFamily="34" charset="0"/>
            </a:endParaRPr>
          </a:p>
        </p:txBody>
      </p:sp>
    </p:spTree>
    <p:extLst>
      <p:ext uri="{BB962C8B-B14F-4D97-AF65-F5344CB8AC3E}">
        <p14:creationId xmlns:p14="http://schemas.microsoft.com/office/powerpoint/2010/main" val="1770001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0B50D-D9A0-AC43-97C5-9D78FF35087E}"/>
              </a:ext>
            </a:extLst>
          </p:cNvPr>
          <p:cNvSpPr>
            <a:spLocks noGrp="1"/>
          </p:cNvSpPr>
          <p:nvPr>
            <p:ph type="title"/>
          </p:nvPr>
        </p:nvSpPr>
        <p:spPr/>
        <p:txBody>
          <a:bodyPr>
            <a:normAutofit fontScale="90000"/>
          </a:bodyPr>
          <a:lstStyle/>
          <a:p>
            <a:r>
              <a:rPr lang="en-US"/>
              <a:t>CyC intro</a:t>
            </a:r>
          </a:p>
        </p:txBody>
      </p:sp>
      <p:sp>
        <p:nvSpPr>
          <p:cNvPr id="3" name="Content Placeholder 2">
            <a:extLst>
              <a:ext uri="{FF2B5EF4-FFF2-40B4-BE49-F238E27FC236}">
                <a16:creationId xmlns:a16="http://schemas.microsoft.com/office/drawing/2014/main" id="{5F38EEDD-0EF1-184B-8D2F-42C806AE4A7E}"/>
              </a:ext>
            </a:extLst>
          </p:cNvPr>
          <p:cNvSpPr>
            <a:spLocks noGrp="1"/>
          </p:cNvSpPr>
          <p:nvPr>
            <p:ph idx="1"/>
          </p:nvPr>
        </p:nvSpPr>
        <p:spPr>
          <a:xfrm>
            <a:off x="903766" y="1416788"/>
            <a:ext cx="10832961" cy="685801"/>
          </a:xfrm>
        </p:spPr>
        <p:txBody>
          <a:bodyPr>
            <a:normAutofit lnSpcReduction="10000"/>
          </a:bodyPr>
          <a:lstStyle/>
          <a:p>
            <a:pPr marL="0" indent="0" algn="ctr">
              <a:buNone/>
            </a:pPr>
            <a:r>
              <a:rPr lang="en-US" sz="2000" b="1"/>
              <a:t>Consult Your Community provides pro bono consulting services to low-income, minority, and women small business owners in college communities.</a:t>
            </a:r>
          </a:p>
        </p:txBody>
      </p:sp>
      <p:pic>
        <p:nvPicPr>
          <p:cNvPr id="4" name="Picture 2">
            <a:extLst>
              <a:ext uri="{FF2B5EF4-FFF2-40B4-BE49-F238E27FC236}">
                <a16:creationId xmlns:a16="http://schemas.microsoft.com/office/drawing/2014/main" id="{00F82D7B-3D41-48BC-97E7-FAAEF85EEA4D}"/>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11439" b="16251"/>
          <a:stretch/>
        </p:blipFill>
        <p:spPr bwMode="auto">
          <a:xfrm>
            <a:off x="903766" y="2399482"/>
            <a:ext cx="2001319" cy="34435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AC8BE380-5981-4559-95CB-15578F168B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002" b="15687"/>
          <a:stretch/>
        </p:blipFill>
        <p:spPr bwMode="auto">
          <a:xfrm>
            <a:off x="5771409" y="2399482"/>
            <a:ext cx="2274005" cy="344359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09B824A-722F-4793-A8BC-8DCB35DF6E79}"/>
              </a:ext>
            </a:extLst>
          </p:cNvPr>
          <p:cNvSpPr/>
          <p:nvPr/>
        </p:nvSpPr>
        <p:spPr>
          <a:xfrm>
            <a:off x="987972" y="5115910"/>
            <a:ext cx="2044262" cy="7252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A61ECC2-469A-470C-8EEA-9FB456D2962C}"/>
              </a:ext>
            </a:extLst>
          </p:cNvPr>
          <p:cNvSpPr txBox="1"/>
          <p:nvPr/>
        </p:nvSpPr>
        <p:spPr>
          <a:xfrm>
            <a:off x="811247" y="5101725"/>
            <a:ext cx="2186356" cy="73866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Gill Sans Nova Light" panose="020F0302020204030204" pitchFamily="34" charset="0"/>
                <a:cs typeface="Gill Sans Nova Light" panose="020F0302020204030204" pitchFamily="34" charset="0"/>
              </a:rPr>
              <a:t>Mobilize a network of college students form America’s top universities.</a:t>
            </a:r>
          </a:p>
        </p:txBody>
      </p:sp>
      <p:grpSp>
        <p:nvGrpSpPr>
          <p:cNvPr id="10" name="Group 9">
            <a:extLst>
              <a:ext uri="{FF2B5EF4-FFF2-40B4-BE49-F238E27FC236}">
                <a16:creationId xmlns:a16="http://schemas.microsoft.com/office/drawing/2014/main" id="{AEF64700-6FBC-4416-A61D-8C5A0D40D35C}"/>
              </a:ext>
            </a:extLst>
          </p:cNvPr>
          <p:cNvGrpSpPr/>
          <p:nvPr/>
        </p:nvGrpSpPr>
        <p:grpSpPr>
          <a:xfrm>
            <a:off x="3181023" y="2399482"/>
            <a:ext cx="2186670" cy="3871794"/>
            <a:chOff x="4866165" y="2399482"/>
            <a:chExt cx="2186670" cy="3871794"/>
          </a:xfrm>
        </p:grpSpPr>
        <p:pic>
          <p:nvPicPr>
            <p:cNvPr id="6" name="Picture 4">
              <a:extLst>
                <a:ext uri="{FF2B5EF4-FFF2-40B4-BE49-F238E27FC236}">
                  <a16:creationId xmlns:a16="http://schemas.microsoft.com/office/drawing/2014/main" id="{5667BE4B-B382-400F-9F7F-CD3BFBA6921D}"/>
                </a:ext>
              </a:extLst>
            </p:cNvPr>
            <p:cNvPicPr>
              <a:picLocks noChangeAspect="1" noChangeArrowheads="1"/>
            </p:cNvPicPr>
            <p:nvPr/>
          </p:nvPicPr>
          <p:blipFill rotWithShape="1">
            <a:blip r:embed="rId5">
              <a:duotone>
                <a:schemeClr val="accent6">
                  <a:shade val="45000"/>
                  <a:satMod val="135000"/>
                </a:schemeClr>
                <a:prstClr val="white"/>
              </a:duotone>
              <a:extLst>
                <a:ext uri="{28A0092B-C50C-407E-A947-70E740481C1C}">
                  <a14:useLocalDpi xmlns:a14="http://schemas.microsoft.com/office/drawing/2010/main" val="0"/>
                </a:ext>
              </a:extLst>
            </a:blip>
            <a:srcRect t="11871" b="9896"/>
            <a:stretch/>
          </p:blipFill>
          <p:spPr bwMode="auto">
            <a:xfrm>
              <a:off x="4866479" y="2399482"/>
              <a:ext cx="2186356" cy="372569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0F90427-131E-446C-926C-54EB9A598AFA}"/>
                </a:ext>
              </a:extLst>
            </p:cNvPr>
            <p:cNvSpPr txBox="1"/>
            <p:nvPr/>
          </p:nvSpPr>
          <p:spPr>
            <a:xfrm>
              <a:off x="4866165" y="5101725"/>
              <a:ext cx="2186356" cy="116955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Gill Sans Nova Light" panose="020F0302020204030204" pitchFamily="34" charset="0"/>
                  <a:cs typeface="Gill Sans Nova Light" panose="020F0302020204030204" pitchFamily="34" charset="0"/>
                </a:rPr>
                <a:t>Leverage the power of consulting to improve the performance of small businesses in college communities</a:t>
              </a:r>
            </a:p>
          </p:txBody>
        </p:sp>
      </p:grpSp>
      <p:sp>
        <p:nvSpPr>
          <p:cNvPr id="44" name="TextBox 43">
            <a:extLst>
              <a:ext uri="{FF2B5EF4-FFF2-40B4-BE49-F238E27FC236}">
                <a16:creationId xmlns:a16="http://schemas.microsoft.com/office/drawing/2014/main" id="{4E8B7CBA-5881-4CE2-8FAC-A142195000FD}"/>
              </a:ext>
            </a:extLst>
          </p:cNvPr>
          <p:cNvSpPr txBox="1"/>
          <p:nvPr/>
        </p:nvSpPr>
        <p:spPr>
          <a:xfrm>
            <a:off x="5770781" y="5101725"/>
            <a:ext cx="2186356" cy="73866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Gill Sans Nova Light" panose="020F0302020204030204" pitchFamily="34" charset="0"/>
                <a:cs typeface="Gill Sans Nova Light" panose="020F0302020204030204" pitchFamily="34" charset="0"/>
              </a:rPr>
              <a:t>Revitalize, strengthen, and grow our nation from the bottom up</a:t>
            </a:r>
          </a:p>
        </p:txBody>
      </p:sp>
      <p:sp>
        <p:nvSpPr>
          <p:cNvPr id="12" name="Arrow: Right 11">
            <a:extLst>
              <a:ext uri="{FF2B5EF4-FFF2-40B4-BE49-F238E27FC236}">
                <a16:creationId xmlns:a16="http://schemas.microsoft.com/office/drawing/2014/main" id="{A2964ACE-C740-4B32-9F16-1A1B8E3445BE}"/>
              </a:ext>
            </a:extLst>
          </p:cNvPr>
          <p:cNvSpPr/>
          <p:nvPr/>
        </p:nvSpPr>
        <p:spPr>
          <a:xfrm>
            <a:off x="2884699" y="4237192"/>
            <a:ext cx="409543" cy="233907"/>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Right 50">
            <a:extLst>
              <a:ext uri="{FF2B5EF4-FFF2-40B4-BE49-F238E27FC236}">
                <a16:creationId xmlns:a16="http://schemas.microsoft.com/office/drawing/2014/main" id="{9BFAA762-77B6-4445-8DD0-FD846DD4DD4A}"/>
              </a:ext>
            </a:extLst>
          </p:cNvPr>
          <p:cNvSpPr/>
          <p:nvPr/>
        </p:nvSpPr>
        <p:spPr>
          <a:xfrm>
            <a:off x="5275175" y="4237191"/>
            <a:ext cx="409543" cy="233907"/>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24FA3309-C985-4F6E-BF52-81B2FBAF75C7}"/>
              </a:ext>
            </a:extLst>
          </p:cNvPr>
          <p:cNvCxnSpPr/>
          <p:nvPr/>
        </p:nvCxnSpPr>
        <p:spPr>
          <a:xfrm>
            <a:off x="8182466" y="2205872"/>
            <a:ext cx="0" cy="4065404"/>
          </a:xfrm>
          <a:prstGeom prst="line">
            <a:avLst/>
          </a:prstGeom>
          <a:ln/>
        </p:spPr>
        <p:style>
          <a:lnRef idx="1">
            <a:schemeClr val="accent4"/>
          </a:lnRef>
          <a:fillRef idx="0">
            <a:schemeClr val="accent4"/>
          </a:fillRef>
          <a:effectRef idx="0">
            <a:schemeClr val="accent4"/>
          </a:effectRef>
          <a:fontRef idx="minor">
            <a:schemeClr val="tx1"/>
          </a:fontRef>
        </p:style>
      </p:cxnSp>
      <p:pic>
        <p:nvPicPr>
          <p:cNvPr id="2050" name="Picture 2">
            <a:extLst>
              <a:ext uri="{FF2B5EF4-FFF2-40B4-BE49-F238E27FC236}">
                <a16:creationId xmlns:a16="http://schemas.microsoft.com/office/drawing/2014/main" id="{06DD860C-43F1-475B-91C0-55C2D89234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89057" y="2205821"/>
            <a:ext cx="3247670" cy="323539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4EEEE8F1-022B-43EA-A2C6-98DE378CD8DA}"/>
              </a:ext>
            </a:extLst>
          </p:cNvPr>
          <p:cNvSpPr/>
          <p:nvPr/>
        </p:nvSpPr>
        <p:spPr>
          <a:xfrm>
            <a:off x="8182152" y="5359778"/>
            <a:ext cx="4009847" cy="707886"/>
          </a:xfrm>
          <a:prstGeom prst="rect">
            <a:avLst/>
          </a:prstGeom>
        </p:spPr>
        <p:txBody>
          <a:bodyPr wrap="square">
            <a:spAutoFit/>
          </a:bodyPr>
          <a:lstStyle/>
          <a:p>
            <a:pPr algn="ctr"/>
            <a:r>
              <a:rPr lang="en-US" sz="2000" b="1">
                <a:solidFill>
                  <a:srgbClr val="082567"/>
                </a:solidFill>
                <a:latin typeface="Gill Sans Nova Light" panose="020F0302020204030204" pitchFamily="34" charset="0"/>
                <a:cs typeface="Gill Sans Nova Light" panose="020F0302020204030204" pitchFamily="34" charset="0"/>
              </a:rPr>
              <a:t>A model based on</a:t>
            </a:r>
          </a:p>
          <a:p>
            <a:pPr algn="ctr"/>
            <a:r>
              <a:rPr lang="en-US" sz="2000" b="1">
                <a:solidFill>
                  <a:srgbClr val="082567"/>
                </a:solidFill>
                <a:latin typeface="Gill Sans Nova Light" panose="020F0302020204030204" pitchFamily="34" charset="0"/>
                <a:cs typeface="Gill Sans Nova Light" panose="020F0302020204030204" pitchFamily="34" charset="0"/>
              </a:rPr>
              <a:t>joint value creation</a:t>
            </a:r>
            <a:endParaRPr lang="en-US" sz="2000" b="1">
              <a:latin typeface="Gill Sans Nova Light" panose="020F0302020204030204" pitchFamily="34" charset="0"/>
              <a:cs typeface="Gill Sans Nova Light" panose="020F0302020204030204" pitchFamily="34" charset="0"/>
            </a:endParaRPr>
          </a:p>
        </p:txBody>
      </p:sp>
      <p:pic>
        <p:nvPicPr>
          <p:cNvPr id="11" name="Picture 10" descr="Text&#10;&#10;Description automatically generated">
            <a:extLst>
              <a:ext uri="{FF2B5EF4-FFF2-40B4-BE49-F238E27FC236}">
                <a16:creationId xmlns:a16="http://schemas.microsoft.com/office/drawing/2014/main" id="{9D2B6FDF-6E7F-4594-B016-5A0C312D6063}"/>
              </a:ext>
            </a:extLst>
          </p:cNvPr>
          <p:cNvPicPr>
            <a:picLocks noChangeAspect="1"/>
          </p:cNvPicPr>
          <p:nvPr/>
        </p:nvPicPr>
        <p:blipFill>
          <a:blip r:embed="rId7"/>
          <a:stretch>
            <a:fillRect/>
          </a:stretch>
        </p:blipFill>
        <p:spPr>
          <a:xfrm>
            <a:off x="2470652" y="6186948"/>
            <a:ext cx="459913" cy="450388"/>
          </a:xfrm>
          <a:prstGeom prst="rect">
            <a:avLst/>
          </a:prstGeom>
        </p:spPr>
      </p:pic>
    </p:spTree>
    <p:extLst>
      <p:ext uri="{BB962C8B-B14F-4D97-AF65-F5344CB8AC3E}">
        <p14:creationId xmlns:p14="http://schemas.microsoft.com/office/powerpoint/2010/main" val="481242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21F25-D51D-0D49-BD9C-BE7C6EC5DCCE}"/>
              </a:ext>
            </a:extLst>
          </p:cNvPr>
          <p:cNvSpPr>
            <a:spLocks noGrp="1"/>
          </p:cNvSpPr>
          <p:nvPr>
            <p:ph type="title"/>
          </p:nvPr>
        </p:nvSpPr>
        <p:spPr/>
        <p:txBody>
          <a:bodyPr>
            <a:normAutofit fontScale="90000"/>
          </a:bodyPr>
          <a:lstStyle/>
          <a:p>
            <a:r>
              <a:rPr lang="en-US"/>
              <a:t>Recruiting as an </a:t>
            </a:r>
            <a:r>
              <a:rPr lang="en-US" err="1"/>
              <a:t>urm</a:t>
            </a:r>
            <a:endParaRPr lang="en-US"/>
          </a:p>
        </p:txBody>
      </p:sp>
      <p:sp>
        <p:nvSpPr>
          <p:cNvPr id="5" name="Rectangle 4">
            <a:extLst>
              <a:ext uri="{FF2B5EF4-FFF2-40B4-BE49-F238E27FC236}">
                <a16:creationId xmlns:a16="http://schemas.microsoft.com/office/drawing/2014/main" id="{DA3F0A61-F8A1-DE40-90D2-F2FD26CC75E4}"/>
              </a:ext>
            </a:extLst>
          </p:cNvPr>
          <p:cNvSpPr/>
          <p:nvPr/>
        </p:nvSpPr>
        <p:spPr>
          <a:xfrm>
            <a:off x="903767" y="1483743"/>
            <a:ext cx="10832961" cy="1052423"/>
          </a:xfrm>
          <a:prstGeom prst="rect">
            <a:avLst/>
          </a:prstGeom>
          <a:solidFill>
            <a:schemeClr val="bg1"/>
          </a:soli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latin typeface="Gill Sans Nova Light" panose="020F0302020204030204" pitchFamily="34" charset="0"/>
                <a:cs typeface="Gill Sans Nova Light" panose="020F0302020204030204" pitchFamily="34" charset="0"/>
              </a:rPr>
              <a:t>When networking at PWIs, there’s a common experience to feel isolated when there are certain topics of conversation that just don’t apply to students that have had little exposure and access to those types of financial, social, and/or knowledge capital </a:t>
            </a:r>
          </a:p>
        </p:txBody>
      </p:sp>
      <p:sp>
        <p:nvSpPr>
          <p:cNvPr id="7" name="Google Shape;161;p16">
            <a:extLst>
              <a:ext uri="{FF2B5EF4-FFF2-40B4-BE49-F238E27FC236}">
                <a16:creationId xmlns:a16="http://schemas.microsoft.com/office/drawing/2014/main" id="{74CADEC9-0788-4542-A28D-E406D6BDB6AE}"/>
              </a:ext>
            </a:extLst>
          </p:cNvPr>
          <p:cNvSpPr/>
          <p:nvPr/>
        </p:nvSpPr>
        <p:spPr>
          <a:xfrm>
            <a:off x="903767" y="2937550"/>
            <a:ext cx="10832961" cy="464100"/>
          </a:xfrm>
          <a:prstGeom prst="rect">
            <a:avLst/>
          </a:prstGeom>
          <a:solidFill>
            <a:srgbClr val="9FAE3C"/>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US" sz="2000" b="1">
                <a:solidFill>
                  <a:srgbClr val="FFFFFF"/>
                </a:solidFill>
                <a:latin typeface="Gill Sans Nova Light" panose="020F0302020204030204" pitchFamily="34" charset="0"/>
                <a:ea typeface="Century Gothic"/>
                <a:cs typeface="Gill Sans Nova Light" panose="020F0302020204030204" pitchFamily="34" charset="0"/>
                <a:sym typeface="Century Gothic"/>
              </a:rPr>
              <a:t>Ways to mitigate feelings of isolation</a:t>
            </a:r>
            <a:endParaRPr sz="2000">
              <a:solidFill>
                <a:srgbClr val="FFFFFF"/>
              </a:solidFill>
              <a:latin typeface="Gill Sans Nova Light" panose="020F0302020204030204" pitchFamily="34" charset="0"/>
              <a:cs typeface="Gill Sans Nova Light" panose="020F0302020204030204" pitchFamily="34" charset="0"/>
            </a:endParaRPr>
          </a:p>
        </p:txBody>
      </p:sp>
      <p:sp>
        <p:nvSpPr>
          <p:cNvPr id="9" name="Google Shape;163;p16">
            <a:extLst>
              <a:ext uri="{FF2B5EF4-FFF2-40B4-BE49-F238E27FC236}">
                <a16:creationId xmlns:a16="http://schemas.microsoft.com/office/drawing/2014/main" id="{AE5C04D4-D737-F041-9941-D418AB5B7F92}"/>
              </a:ext>
            </a:extLst>
          </p:cNvPr>
          <p:cNvSpPr/>
          <p:nvPr/>
        </p:nvSpPr>
        <p:spPr>
          <a:xfrm>
            <a:off x="4818605" y="3764125"/>
            <a:ext cx="3012000" cy="2126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1800">
              <a:solidFill>
                <a:schemeClr val="dk1"/>
              </a:solidFill>
              <a:latin typeface="Gill Sans Nova Light" panose="020F0302020204030204" pitchFamily="34" charset="0"/>
              <a:ea typeface="Century Gothic"/>
              <a:cs typeface="Gill Sans Nova Light" panose="020F0302020204030204" pitchFamily="34" charset="0"/>
              <a:sym typeface="Century Gothic"/>
            </a:endParaRPr>
          </a:p>
          <a:p>
            <a:pPr marL="0" lvl="0" indent="0" algn="ctr" rtl="0">
              <a:lnSpc>
                <a:spcPct val="115000"/>
              </a:lnSpc>
              <a:spcBef>
                <a:spcPts val="0"/>
              </a:spcBef>
              <a:spcAft>
                <a:spcPts val="0"/>
              </a:spcAft>
              <a:buNone/>
            </a:pPr>
            <a:r>
              <a:rPr lang="en-US" sz="1800">
                <a:solidFill>
                  <a:schemeClr val="dk1"/>
                </a:solidFill>
                <a:latin typeface="Gill Sans Nova Light" panose="020F0302020204030204" pitchFamily="34" charset="0"/>
                <a:ea typeface="Century Gothic"/>
                <a:cs typeface="Gill Sans Nova Light" panose="020F0302020204030204" pitchFamily="34" charset="0"/>
                <a:sym typeface="Century Gothic"/>
              </a:rPr>
              <a:t>asking about </a:t>
            </a:r>
            <a:r>
              <a:rPr lang="en-US">
                <a:solidFill>
                  <a:schemeClr val="dk1"/>
                </a:solidFill>
                <a:latin typeface="Gill Sans Nova Light" panose="020F0302020204030204" pitchFamily="34" charset="0"/>
                <a:ea typeface="Century Gothic"/>
                <a:cs typeface="Gill Sans Nova Light" panose="020F0302020204030204" pitchFamily="34" charset="0"/>
                <a:sym typeface="Century Gothic"/>
              </a:rPr>
              <a:t>D</a:t>
            </a:r>
            <a:r>
              <a:rPr lang="en-US" sz="1800">
                <a:solidFill>
                  <a:schemeClr val="dk1"/>
                </a:solidFill>
                <a:latin typeface="Gill Sans Nova Light" panose="020F0302020204030204" pitchFamily="34" charset="0"/>
                <a:ea typeface="Century Gothic"/>
                <a:cs typeface="Gill Sans Nova Light" panose="020F0302020204030204" pitchFamily="34" charset="0"/>
                <a:sym typeface="Century Gothic"/>
              </a:rPr>
              <a:t>&amp;I initiatives at these orgs during networking rounds/interviews</a:t>
            </a:r>
            <a:endParaRPr>
              <a:solidFill>
                <a:schemeClr val="dk1"/>
              </a:solidFill>
              <a:latin typeface="Gill Sans Nova Light" panose="020F0302020204030204" pitchFamily="34" charset="0"/>
              <a:cs typeface="Gill Sans Nova Light" panose="020F0302020204030204" pitchFamily="34" charset="0"/>
            </a:endParaRPr>
          </a:p>
        </p:txBody>
      </p:sp>
      <p:grpSp>
        <p:nvGrpSpPr>
          <p:cNvPr id="6" name="Group 5">
            <a:extLst>
              <a:ext uri="{FF2B5EF4-FFF2-40B4-BE49-F238E27FC236}">
                <a16:creationId xmlns:a16="http://schemas.microsoft.com/office/drawing/2014/main" id="{EBCB67B6-B96B-42A7-99CF-175D0B9D1224}"/>
              </a:ext>
            </a:extLst>
          </p:cNvPr>
          <p:cNvGrpSpPr/>
          <p:nvPr/>
        </p:nvGrpSpPr>
        <p:grpSpPr>
          <a:xfrm>
            <a:off x="903767" y="3483225"/>
            <a:ext cx="3012000" cy="2354700"/>
            <a:chOff x="1173962" y="3483225"/>
            <a:chExt cx="3012000" cy="2354700"/>
          </a:xfrm>
        </p:grpSpPr>
        <p:sp>
          <p:nvSpPr>
            <p:cNvPr id="8" name="Google Shape;162;p16">
              <a:extLst>
                <a:ext uri="{FF2B5EF4-FFF2-40B4-BE49-F238E27FC236}">
                  <a16:creationId xmlns:a16="http://schemas.microsoft.com/office/drawing/2014/main" id="{C648C745-ED7A-504D-9E24-837FEBDDF90A}"/>
                </a:ext>
              </a:extLst>
            </p:cNvPr>
            <p:cNvSpPr/>
            <p:nvPr/>
          </p:nvSpPr>
          <p:spPr>
            <a:xfrm>
              <a:off x="1173962" y="3711825"/>
              <a:ext cx="3012000" cy="2126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1800">
                <a:solidFill>
                  <a:schemeClr val="dk1"/>
                </a:solidFill>
                <a:latin typeface="Gill Sans Nova Light" panose="020F0302020204030204" pitchFamily="34" charset="0"/>
                <a:ea typeface="Century Gothic"/>
                <a:cs typeface="Gill Sans Nova Light" panose="020F0302020204030204" pitchFamily="34" charset="0"/>
                <a:sym typeface="Century Gothic"/>
              </a:endParaRPr>
            </a:p>
            <a:p>
              <a:pPr marL="0" lvl="0" indent="0" algn="ctr" rtl="0">
                <a:lnSpc>
                  <a:spcPct val="115000"/>
                </a:lnSpc>
                <a:spcBef>
                  <a:spcPts val="0"/>
                </a:spcBef>
                <a:spcAft>
                  <a:spcPts val="0"/>
                </a:spcAft>
                <a:buNone/>
              </a:pPr>
              <a:r>
                <a:rPr lang="en-US" sz="1800">
                  <a:solidFill>
                    <a:schemeClr val="dk1"/>
                  </a:solidFill>
                  <a:latin typeface="Gill Sans Nova Light" panose="020F0302020204030204" pitchFamily="34" charset="0"/>
                  <a:ea typeface="Century Gothic"/>
                  <a:cs typeface="Gill Sans Nova Light" panose="020F0302020204030204" pitchFamily="34" charset="0"/>
                  <a:sym typeface="Century Gothic"/>
                </a:rPr>
                <a:t>building allyship with your fellow students (going through the process + networking together)</a:t>
              </a:r>
              <a:endParaRPr>
                <a:latin typeface="Gill Sans Nova Light" panose="020F0302020204030204" pitchFamily="34" charset="0"/>
                <a:cs typeface="Gill Sans Nova Light" panose="020F0302020204030204" pitchFamily="34" charset="0"/>
              </a:endParaRPr>
            </a:p>
          </p:txBody>
        </p:sp>
        <p:sp>
          <p:nvSpPr>
            <p:cNvPr id="11" name="Google Shape;165;p16">
              <a:extLst>
                <a:ext uri="{FF2B5EF4-FFF2-40B4-BE49-F238E27FC236}">
                  <a16:creationId xmlns:a16="http://schemas.microsoft.com/office/drawing/2014/main" id="{C2F943E0-C87A-E748-914C-4D653BA7D76A}"/>
                </a:ext>
              </a:extLst>
            </p:cNvPr>
            <p:cNvSpPr/>
            <p:nvPr/>
          </p:nvSpPr>
          <p:spPr>
            <a:xfrm>
              <a:off x="2117025" y="3483225"/>
              <a:ext cx="841200" cy="822900"/>
            </a:xfrm>
            <a:prstGeom prst="ellipse">
              <a:avLst/>
            </a:prstGeom>
            <a:solidFill>
              <a:srgbClr val="002773"/>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Gill Sans Nova Light" panose="020F0302020204030204" pitchFamily="34" charset="0"/>
                <a:cs typeface="Gill Sans Nova Light" panose="020F0302020204030204" pitchFamily="34" charset="0"/>
              </a:endParaRPr>
            </a:p>
          </p:txBody>
        </p:sp>
        <p:pic>
          <p:nvPicPr>
            <p:cNvPr id="12" name="Google Shape;166;p16">
              <a:extLst>
                <a:ext uri="{FF2B5EF4-FFF2-40B4-BE49-F238E27FC236}">
                  <a16:creationId xmlns:a16="http://schemas.microsoft.com/office/drawing/2014/main" id="{D2C8C95A-F9AC-3348-BBF1-4A74A7EA2853}"/>
                </a:ext>
              </a:extLst>
            </p:cNvPr>
            <p:cNvPicPr preferRelativeResize="0"/>
            <p:nvPr/>
          </p:nvPicPr>
          <p:blipFill>
            <a:blip r:embed="rId3">
              <a:alphaModFix/>
            </a:blip>
            <a:stretch>
              <a:fillRect/>
            </a:stretch>
          </p:blipFill>
          <p:spPr>
            <a:xfrm>
              <a:off x="2323175" y="3627975"/>
              <a:ext cx="533400" cy="533400"/>
            </a:xfrm>
            <a:prstGeom prst="rect">
              <a:avLst/>
            </a:prstGeom>
            <a:noFill/>
            <a:ln>
              <a:noFill/>
            </a:ln>
          </p:spPr>
        </p:pic>
      </p:grpSp>
      <p:sp>
        <p:nvSpPr>
          <p:cNvPr id="14" name="Google Shape;168;p16">
            <a:extLst>
              <a:ext uri="{FF2B5EF4-FFF2-40B4-BE49-F238E27FC236}">
                <a16:creationId xmlns:a16="http://schemas.microsoft.com/office/drawing/2014/main" id="{5F3360BE-5986-0343-999B-0C433E2644D3}"/>
              </a:ext>
            </a:extLst>
          </p:cNvPr>
          <p:cNvSpPr/>
          <p:nvPr/>
        </p:nvSpPr>
        <p:spPr>
          <a:xfrm>
            <a:off x="5853163" y="3483225"/>
            <a:ext cx="841200" cy="822900"/>
          </a:xfrm>
          <a:prstGeom prst="ellipse">
            <a:avLst/>
          </a:prstGeom>
          <a:solidFill>
            <a:srgbClr val="9FAE3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Gill Sans Nova Light" panose="020F0302020204030204" pitchFamily="34" charset="0"/>
              <a:cs typeface="Gill Sans Nova Light" panose="020F0302020204030204" pitchFamily="34" charset="0"/>
            </a:endParaRPr>
          </a:p>
        </p:txBody>
      </p:sp>
      <p:pic>
        <p:nvPicPr>
          <p:cNvPr id="15" name="Google Shape;169;p16">
            <a:extLst>
              <a:ext uri="{FF2B5EF4-FFF2-40B4-BE49-F238E27FC236}">
                <a16:creationId xmlns:a16="http://schemas.microsoft.com/office/drawing/2014/main" id="{B0337C77-528F-0D43-B336-4CFD07B15E67}"/>
              </a:ext>
            </a:extLst>
          </p:cNvPr>
          <p:cNvPicPr preferRelativeResize="0"/>
          <p:nvPr/>
        </p:nvPicPr>
        <p:blipFill>
          <a:blip r:embed="rId4">
            <a:alphaModFix/>
          </a:blip>
          <a:stretch>
            <a:fillRect/>
          </a:stretch>
        </p:blipFill>
        <p:spPr>
          <a:xfrm>
            <a:off x="5942275" y="3548650"/>
            <a:ext cx="662975" cy="662975"/>
          </a:xfrm>
          <a:prstGeom prst="rect">
            <a:avLst/>
          </a:prstGeom>
          <a:noFill/>
          <a:ln>
            <a:noFill/>
          </a:ln>
        </p:spPr>
      </p:pic>
      <p:grpSp>
        <p:nvGrpSpPr>
          <p:cNvPr id="4" name="Group 3">
            <a:extLst>
              <a:ext uri="{FF2B5EF4-FFF2-40B4-BE49-F238E27FC236}">
                <a16:creationId xmlns:a16="http://schemas.microsoft.com/office/drawing/2014/main" id="{3CB70720-004A-40ED-9E7A-591601689352}"/>
              </a:ext>
            </a:extLst>
          </p:cNvPr>
          <p:cNvGrpSpPr/>
          <p:nvPr/>
        </p:nvGrpSpPr>
        <p:grpSpPr>
          <a:xfrm>
            <a:off x="8724728" y="3483225"/>
            <a:ext cx="3012000" cy="2407012"/>
            <a:chOff x="8513973" y="3483213"/>
            <a:chExt cx="3012000" cy="2407012"/>
          </a:xfrm>
        </p:grpSpPr>
        <p:sp>
          <p:nvSpPr>
            <p:cNvPr id="10" name="Google Shape;164;p16">
              <a:extLst>
                <a:ext uri="{FF2B5EF4-FFF2-40B4-BE49-F238E27FC236}">
                  <a16:creationId xmlns:a16="http://schemas.microsoft.com/office/drawing/2014/main" id="{1F591A15-A647-BD49-AC9D-C26BE98DF6DF}"/>
                </a:ext>
              </a:extLst>
            </p:cNvPr>
            <p:cNvSpPr/>
            <p:nvPr/>
          </p:nvSpPr>
          <p:spPr>
            <a:xfrm>
              <a:off x="8513973" y="3764125"/>
              <a:ext cx="3012000" cy="2126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1800">
                <a:solidFill>
                  <a:schemeClr val="dk1"/>
                </a:solidFill>
                <a:latin typeface="Gill Sans Nova Light" panose="020F0302020204030204" pitchFamily="34" charset="0"/>
                <a:ea typeface="Century Gothic"/>
                <a:cs typeface="Gill Sans Nova Light" panose="020F0302020204030204" pitchFamily="34" charset="0"/>
                <a:sym typeface="Century Gothic"/>
              </a:endParaRPr>
            </a:p>
            <a:p>
              <a:pPr marL="0" lvl="0" indent="0" algn="ctr" rtl="0">
                <a:lnSpc>
                  <a:spcPct val="115000"/>
                </a:lnSpc>
                <a:spcBef>
                  <a:spcPts val="0"/>
                </a:spcBef>
                <a:spcAft>
                  <a:spcPts val="0"/>
                </a:spcAft>
                <a:buNone/>
              </a:pPr>
              <a:r>
                <a:rPr lang="en-US" sz="1800">
                  <a:solidFill>
                    <a:schemeClr val="dk1"/>
                  </a:solidFill>
                  <a:latin typeface="Gill Sans Nova Light" panose="020F0302020204030204" pitchFamily="34" charset="0"/>
                  <a:ea typeface="Century Gothic"/>
                  <a:cs typeface="Gill Sans Nova Light" panose="020F0302020204030204" pitchFamily="34" charset="0"/>
                  <a:sym typeface="Century Gothic"/>
                </a:rPr>
                <a:t>finding </a:t>
              </a:r>
              <a:r>
                <a:rPr lang="en-US">
                  <a:solidFill>
                    <a:schemeClr val="dk1"/>
                  </a:solidFill>
                  <a:latin typeface="Gill Sans Nova Light" panose="020F0302020204030204" pitchFamily="34" charset="0"/>
                  <a:ea typeface="Century Gothic"/>
                  <a:cs typeface="Gill Sans Nova Light" panose="020F0302020204030204" pitchFamily="34" charset="0"/>
                  <a:sym typeface="Century Gothic"/>
                </a:rPr>
                <a:t>club members </a:t>
              </a:r>
              <a:r>
                <a:rPr lang="en-US" sz="1800">
                  <a:solidFill>
                    <a:schemeClr val="dk1"/>
                  </a:solidFill>
                  <a:latin typeface="Gill Sans Nova Light" panose="020F0302020204030204" pitchFamily="34" charset="0"/>
                  <a:ea typeface="Century Gothic"/>
                  <a:cs typeface="Gill Sans Nova Light" panose="020F0302020204030204" pitchFamily="34" charset="0"/>
                  <a:sym typeface="Century Gothic"/>
                </a:rPr>
                <a:t>that understand your lived experiences and can advocate for you</a:t>
              </a:r>
              <a:endParaRPr>
                <a:latin typeface="Gill Sans Nova Light" panose="020F0302020204030204" pitchFamily="34" charset="0"/>
                <a:cs typeface="Gill Sans Nova Light" panose="020F0302020204030204" pitchFamily="34" charset="0"/>
              </a:endParaRPr>
            </a:p>
          </p:txBody>
        </p:sp>
        <p:sp>
          <p:nvSpPr>
            <p:cNvPr id="13" name="Google Shape;167;p16">
              <a:extLst>
                <a:ext uri="{FF2B5EF4-FFF2-40B4-BE49-F238E27FC236}">
                  <a16:creationId xmlns:a16="http://schemas.microsoft.com/office/drawing/2014/main" id="{439ECAB8-C90C-D349-8745-83C954A747CF}"/>
                </a:ext>
              </a:extLst>
            </p:cNvPr>
            <p:cNvSpPr/>
            <p:nvPr/>
          </p:nvSpPr>
          <p:spPr>
            <a:xfrm>
              <a:off x="9577300" y="3483213"/>
              <a:ext cx="841200" cy="822900"/>
            </a:xfrm>
            <a:prstGeom prst="ellipse">
              <a:avLst/>
            </a:prstGeom>
            <a:solidFill>
              <a:srgbClr val="E3AB9B"/>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Gill Sans Nova Light" panose="020F0302020204030204" pitchFamily="34" charset="0"/>
                <a:cs typeface="Gill Sans Nova Light" panose="020F0302020204030204" pitchFamily="34" charset="0"/>
              </a:endParaRPr>
            </a:p>
          </p:txBody>
        </p:sp>
        <p:pic>
          <p:nvPicPr>
            <p:cNvPr id="16" name="Google Shape;170;p16">
              <a:extLst>
                <a:ext uri="{FF2B5EF4-FFF2-40B4-BE49-F238E27FC236}">
                  <a16:creationId xmlns:a16="http://schemas.microsoft.com/office/drawing/2014/main" id="{93541C5D-6413-C547-B8F7-953840C25082}"/>
                </a:ext>
              </a:extLst>
            </p:cNvPr>
            <p:cNvPicPr preferRelativeResize="0"/>
            <p:nvPr/>
          </p:nvPicPr>
          <p:blipFill>
            <a:blip r:embed="rId5">
              <a:alphaModFix/>
            </a:blip>
            <a:stretch>
              <a:fillRect/>
            </a:stretch>
          </p:blipFill>
          <p:spPr>
            <a:xfrm>
              <a:off x="9690975" y="3560275"/>
              <a:ext cx="662975" cy="662975"/>
            </a:xfrm>
            <a:prstGeom prst="rect">
              <a:avLst/>
            </a:prstGeom>
            <a:noFill/>
            <a:ln>
              <a:noFill/>
            </a:ln>
          </p:spPr>
        </p:pic>
      </p:grpSp>
      <p:sp>
        <p:nvSpPr>
          <p:cNvPr id="17" name="TextBox 16">
            <a:extLst>
              <a:ext uri="{FF2B5EF4-FFF2-40B4-BE49-F238E27FC236}">
                <a16:creationId xmlns:a16="http://schemas.microsoft.com/office/drawing/2014/main" id="{A21E810B-9CE2-BC4D-8CDF-B5FF3334C201}"/>
              </a:ext>
            </a:extLst>
          </p:cNvPr>
          <p:cNvSpPr txBox="1"/>
          <p:nvPr/>
        </p:nvSpPr>
        <p:spPr>
          <a:xfrm>
            <a:off x="3982109" y="6230848"/>
            <a:ext cx="2260106" cy="369332"/>
          </a:xfrm>
          <a:prstGeom prst="rect">
            <a:avLst/>
          </a:prstGeom>
          <a:noFill/>
        </p:spPr>
        <p:txBody>
          <a:bodyPr wrap="none" rtlCol="0">
            <a:spAutoFit/>
          </a:bodyPr>
          <a:lstStyle/>
          <a:p>
            <a:r>
              <a:rPr lang="en-US" b="1">
                <a:solidFill>
                  <a:srgbClr val="002773"/>
                </a:solidFill>
                <a:latin typeface="Gill Sans Nova Light" panose="020F0302020204030204" pitchFamily="34" charset="0"/>
                <a:cs typeface="Gill Sans Nova Light" panose="020F0302020204030204" pitchFamily="34" charset="0"/>
              </a:rPr>
              <a:t>Highly Recommended: </a:t>
            </a:r>
          </a:p>
        </p:txBody>
      </p:sp>
      <p:sp>
        <p:nvSpPr>
          <p:cNvPr id="18" name="TextBox 17">
            <a:extLst>
              <a:ext uri="{FF2B5EF4-FFF2-40B4-BE49-F238E27FC236}">
                <a16:creationId xmlns:a16="http://schemas.microsoft.com/office/drawing/2014/main" id="{FA997363-078E-C64B-94E0-A58CFABC2E62}"/>
              </a:ext>
            </a:extLst>
          </p:cNvPr>
          <p:cNvSpPr txBox="1"/>
          <p:nvPr/>
        </p:nvSpPr>
        <p:spPr>
          <a:xfrm>
            <a:off x="6864626" y="6217596"/>
            <a:ext cx="1317733" cy="369332"/>
          </a:xfrm>
          <a:prstGeom prst="rect">
            <a:avLst/>
          </a:prstGeom>
          <a:noFill/>
        </p:spPr>
        <p:txBody>
          <a:bodyPr wrap="none" rtlCol="0">
            <a:spAutoFit/>
          </a:bodyPr>
          <a:lstStyle/>
          <a:p>
            <a:r>
              <a:rPr lang="en-US">
                <a:latin typeface="Gill Sans Nova Light" panose="020F0302020204030204" pitchFamily="34" charset="0"/>
                <a:cs typeface="Gill Sans Nova Light" panose="020F0302020204030204" pitchFamily="34" charset="0"/>
              </a:rPr>
              <a:t>Info Sessions</a:t>
            </a:r>
          </a:p>
        </p:txBody>
      </p:sp>
      <p:sp>
        <p:nvSpPr>
          <p:cNvPr id="19" name="TextBox 18">
            <a:extLst>
              <a:ext uri="{FF2B5EF4-FFF2-40B4-BE49-F238E27FC236}">
                <a16:creationId xmlns:a16="http://schemas.microsoft.com/office/drawing/2014/main" id="{6C1CF9BD-A118-4C46-90A1-7F7B7C4CB0DD}"/>
              </a:ext>
            </a:extLst>
          </p:cNvPr>
          <p:cNvSpPr txBox="1"/>
          <p:nvPr/>
        </p:nvSpPr>
        <p:spPr>
          <a:xfrm>
            <a:off x="8627927" y="6213538"/>
            <a:ext cx="1354858" cy="369332"/>
          </a:xfrm>
          <a:prstGeom prst="rect">
            <a:avLst/>
          </a:prstGeom>
          <a:noFill/>
        </p:spPr>
        <p:txBody>
          <a:bodyPr wrap="none" rtlCol="0">
            <a:spAutoFit/>
          </a:bodyPr>
          <a:lstStyle/>
          <a:p>
            <a:r>
              <a:rPr lang="en-US">
                <a:latin typeface="Gill Sans Nova Light" panose="020F0302020204030204" pitchFamily="34" charset="0"/>
                <a:cs typeface="Gill Sans Nova Light" panose="020F0302020204030204" pitchFamily="34" charset="0"/>
              </a:rPr>
              <a:t>Coffee Chats</a:t>
            </a:r>
          </a:p>
        </p:txBody>
      </p:sp>
      <p:sp>
        <p:nvSpPr>
          <p:cNvPr id="22" name="5-Point Star 21">
            <a:extLst>
              <a:ext uri="{FF2B5EF4-FFF2-40B4-BE49-F238E27FC236}">
                <a16:creationId xmlns:a16="http://schemas.microsoft.com/office/drawing/2014/main" id="{5A4100E0-6F18-B94B-AD80-7CAE1CEFD30F}"/>
              </a:ext>
            </a:extLst>
          </p:cNvPr>
          <p:cNvSpPr>
            <a:spLocks noChangeAspect="1"/>
          </p:cNvSpPr>
          <p:nvPr/>
        </p:nvSpPr>
        <p:spPr>
          <a:xfrm>
            <a:off x="6603558" y="6284471"/>
            <a:ext cx="274320" cy="274320"/>
          </a:xfrm>
          <a:prstGeom prst="star5">
            <a:avLst/>
          </a:prstGeom>
          <a:solidFill>
            <a:srgbClr val="002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Nova Light" panose="020F0302020204030204" pitchFamily="34" charset="0"/>
              <a:cs typeface="Gill Sans Nova Light" panose="020F0302020204030204" pitchFamily="34" charset="0"/>
            </a:endParaRPr>
          </a:p>
        </p:txBody>
      </p:sp>
      <p:sp>
        <p:nvSpPr>
          <p:cNvPr id="23" name="5-Point Star 22">
            <a:extLst>
              <a:ext uri="{FF2B5EF4-FFF2-40B4-BE49-F238E27FC236}">
                <a16:creationId xmlns:a16="http://schemas.microsoft.com/office/drawing/2014/main" id="{FAA90B2C-0F7E-C54D-994D-3D090E48FB7F}"/>
              </a:ext>
            </a:extLst>
          </p:cNvPr>
          <p:cNvSpPr>
            <a:spLocks noChangeAspect="1"/>
          </p:cNvSpPr>
          <p:nvPr/>
        </p:nvSpPr>
        <p:spPr>
          <a:xfrm>
            <a:off x="8376813" y="6261027"/>
            <a:ext cx="274320" cy="274320"/>
          </a:xfrm>
          <a:prstGeom prst="star5">
            <a:avLst/>
          </a:prstGeom>
          <a:solidFill>
            <a:srgbClr val="002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Nova Light" panose="020F0302020204030204" pitchFamily="34" charset="0"/>
              <a:cs typeface="Gill Sans Nova Light" panose="020F0302020204030204" pitchFamily="34" charset="0"/>
            </a:endParaRPr>
          </a:p>
        </p:txBody>
      </p:sp>
      <p:pic>
        <p:nvPicPr>
          <p:cNvPr id="3" name="Picture 2" descr="Text&#10;&#10;Description automatically generated">
            <a:extLst>
              <a:ext uri="{FF2B5EF4-FFF2-40B4-BE49-F238E27FC236}">
                <a16:creationId xmlns:a16="http://schemas.microsoft.com/office/drawing/2014/main" id="{3E9754CE-CB9B-4FFE-A031-F5C7FABB72F3}"/>
              </a:ext>
            </a:extLst>
          </p:cNvPr>
          <p:cNvPicPr>
            <a:picLocks noChangeAspect="1"/>
          </p:cNvPicPr>
          <p:nvPr/>
        </p:nvPicPr>
        <p:blipFill>
          <a:blip r:embed="rId6"/>
          <a:stretch>
            <a:fillRect/>
          </a:stretch>
        </p:blipFill>
        <p:spPr>
          <a:xfrm>
            <a:off x="2470652" y="6186948"/>
            <a:ext cx="459913" cy="450388"/>
          </a:xfrm>
          <a:prstGeom prst="rect">
            <a:avLst/>
          </a:prstGeom>
        </p:spPr>
      </p:pic>
    </p:spTree>
    <p:extLst>
      <p:ext uri="{BB962C8B-B14F-4D97-AF65-F5344CB8AC3E}">
        <p14:creationId xmlns:p14="http://schemas.microsoft.com/office/powerpoint/2010/main" val="2283582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A855889-BDA7-3246-BDEE-636FBE2BC591}"/>
              </a:ext>
            </a:extLst>
          </p:cNvPr>
          <p:cNvSpPr/>
          <p:nvPr/>
        </p:nvSpPr>
        <p:spPr>
          <a:xfrm>
            <a:off x="7168844" y="0"/>
            <a:ext cx="5023156" cy="6858000"/>
          </a:xfrm>
          <a:prstGeom prst="rect">
            <a:avLst/>
          </a:prstGeom>
          <a:solidFill>
            <a:srgbClr val="9FAE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E57FC9-BC81-F54C-85C6-2E6C90683493}"/>
              </a:ext>
            </a:extLst>
          </p:cNvPr>
          <p:cNvSpPr>
            <a:spLocks noGrp="1"/>
          </p:cNvSpPr>
          <p:nvPr>
            <p:ph type="title"/>
          </p:nvPr>
        </p:nvSpPr>
        <p:spPr/>
        <p:txBody>
          <a:bodyPr>
            <a:normAutofit/>
          </a:bodyPr>
          <a:lstStyle/>
          <a:p>
            <a:r>
              <a:rPr lang="en-US" sz="2800">
                <a:latin typeface="Gill Sans Nova Light"/>
              </a:rPr>
              <a:t>advice from a </a:t>
            </a:r>
            <a:r>
              <a:rPr lang="en-US" sz="2800" err="1">
                <a:latin typeface="Gill Sans Nova Light"/>
              </a:rPr>
              <a:t>WoMAN</a:t>
            </a:r>
            <a:r>
              <a:rPr lang="en-US" sz="2800">
                <a:latin typeface="Gill Sans Nova Light"/>
              </a:rPr>
              <a:t> in the consulting industry</a:t>
            </a:r>
          </a:p>
        </p:txBody>
      </p:sp>
      <p:grpSp>
        <p:nvGrpSpPr>
          <p:cNvPr id="7" name="Google Shape;412;p31">
            <a:extLst>
              <a:ext uri="{FF2B5EF4-FFF2-40B4-BE49-F238E27FC236}">
                <a16:creationId xmlns:a16="http://schemas.microsoft.com/office/drawing/2014/main" id="{E9066B65-4504-B449-9DA0-16568E31E480}"/>
              </a:ext>
            </a:extLst>
          </p:cNvPr>
          <p:cNvGrpSpPr/>
          <p:nvPr/>
        </p:nvGrpSpPr>
        <p:grpSpPr>
          <a:xfrm>
            <a:off x="1078249" y="2008996"/>
            <a:ext cx="2901245" cy="3199472"/>
            <a:chOff x="537961" y="1847153"/>
            <a:chExt cx="3524778" cy="3887100"/>
          </a:xfrm>
        </p:grpSpPr>
        <p:sp>
          <p:nvSpPr>
            <p:cNvPr id="8" name="Google Shape;413;p31">
              <a:extLst>
                <a:ext uri="{FF2B5EF4-FFF2-40B4-BE49-F238E27FC236}">
                  <a16:creationId xmlns:a16="http://schemas.microsoft.com/office/drawing/2014/main" id="{45A02A60-95C2-1F41-8175-80A7D96C2C94}"/>
                </a:ext>
              </a:extLst>
            </p:cNvPr>
            <p:cNvSpPr/>
            <p:nvPr/>
          </p:nvSpPr>
          <p:spPr>
            <a:xfrm>
              <a:off x="537961" y="1985265"/>
              <a:ext cx="3388200" cy="3388200"/>
            </a:xfrm>
            <a:prstGeom prst="ellipse">
              <a:avLst/>
            </a:prstGeom>
            <a:noFill/>
            <a:ln w="57150" cap="flat" cmpd="sng">
              <a:solidFill>
                <a:srgbClr val="E3AB9B">
                  <a:alpha val="6588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Gill Sans Nova Light" panose="020F0302020204030204" pitchFamily="34" charset="0"/>
                <a:ea typeface="Arial"/>
                <a:cs typeface="Gill Sans Nova Light" panose="020F0302020204030204" pitchFamily="34" charset="0"/>
                <a:sym typeface="Arial"/>
              </a:endParaRPr>
            </a:p>
          </p:txBody>
        </p:sp>
        <p:sp>
          <p:nvSpPr>
            <p:cNvPr id="9" name="Google Shape;414;p31">
              <a:extLst>
                <a:ext uri="{FF2B5EF4-FFF2-40B4-BE49-F238E27FC236}">
                  <a16:creationId xmlns:a16="http://schemas.microsoft.com/office/drawing/2014/main" id="{E9A8E24E-CF6B-E64F-8A3D-D73D86D082C0}"/>
                </a:ext>
              </a:extLst>
            </p:cNvPr>
            <p:cNvSpPr/>
            <p:nvPr/>
          </p:nvSpPr>
          <p:spPr>
            <a:xfrm>
              <a:off x="1674267" y="1847153"/>
              <a:ext cx="925800" cy="38871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Gill Sans Nova Light" panose="020F0302020204030204" pitchFamily="34" charset="0"/>
                <a:ea typeface="Arial"/>
                <a:cs typeface="Gill Sans Nova Light" panose="020F0302020204030204" pitchFamily="34" charset="0"/>
                <a:sym typeface="Arial"/>
              </a:endParaRPr>
            </a:p>
          </p:txBody>
        </p:sp>
        <p:sp>
          <p:nvSpPr>
            <p:cNvPr id="10" name="Google Shape;415;p31">
              <a:extLst>
                <a:ext uri="{FF2B5EF4-FFF2-40B4-BE49-F238E27FC236}">
                  <a16:creationId xmlns:a16="http://schemas.microsoft.com/office/drawing/2014/main" id="{8EC67660-55F2-C44C-BC31-1E8F6873DE64}"/>
                </a:ext>
              </a:extLst>
            </p:cNvPr>
            <p:cNvSpPr/>
            <p:nvPr/>
          </p:nvSpPr>
          <p:spPr>
            <a:xfrm>
              <a:off x="3185581" y="2228319"/>
              <a:ext cx="306600" cy="306600"/>
            </a:xfrm>
            <a:prstGeom prst="ellipse">
              <a:avLst/>
            </a:prstGeom>
            <a:solidFill>
              <a:srgbClr val="9FAE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700"/>
                <a:buFont typeface="Arial"/>
                <a:buNone/>
              </a:pPr>
              <a:endParaRPr sz="2700" b="0" i="0" u="none" strike="noStrike" cap="none">
                <a:solidFill>
                  <a:srgbClr val="FFFFFF"/>
                </a:solidFill>
                <a:latin typeface="Gill Sans Nova Light" panose="020F0302020204030204" pitchFamily="34" charset="0"/>
                <a:ea typeface="Arial"/>
                <a:cs typeface="Gill Sans Nova Light" panose="020F0302020204030204" pitchFamily="34" charset="0"/>
                <a:sym typeface="Arial"/>
              </a:endParaRPr>
            </a:p>
          </p:txBody>
        </p:sp>
        <p:sp>
          <p:nvSpPr>
            <p:cNvPr id="11" name="Google Shape;416;p31">
              <a:extLst>
                <a:ext uri="{FF2B5EF4-FFF2-40B4-BE49-F238E27FC236}">
                  <a16:creationId xmlns:a16="http://schemas.microsoft.com/office/drawing/2014/main" id="{21237EF0-B2E0-7541-BA9E-4D4FC73A0871}"/>
                </a:ext>
              </a:extLst>
            </p:cNvPr>
            <p:cNvSpPr/>
            <p:nvPr/>
          </p:nvSpPr>
          <p:spPr>
            <a:xfrm>
              <a:off x="3756139" y="3613258"/>
              <a:ext cx="306600" cy="306600"/>
            </a:xfrm>
            <a:prstGeom prst="ellipse">
              <a:avLst/>
            </a:prstGeom>
            <a:solidFill>
              <a:srgbClr val="4A7DB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700"/>
                <a:buFont typeface="Arial"/>
                <a:buNone/>
              </a:pPr>
              <a:endParaRPr sz="2700" b="0" i="0" u="none" strike="noStrike" cap="none">
                <a:solidFill>
                  <a:srgbClr val="FFFFFF"/>
                </a:solidFill>
                <a:latin typeface="Gill Sans Nova Light" panose="020F0302020204030204" pitchFamily="34" charset="0"/>
                <a:ea typeface="Arial"/>
                <a:cs typeface="Gill Sans Nova Light" panose="020F0302020204030204" pitchFamily="34" charset="0"/>
                <a:sym typeface="Arial"/>
              </a:endParaRPr>
            </a:p>
          </p:txBody>
        </p:sp>
        <p:sp>
          <p:nvSpPr>
            <p:cNvPr id="12" name="Google Shape;417;p31">
              <a:extLst>
                <a:ext uri="{FF2B5EF4-FFF2-40B4-BE49-F238E27FC236}">
                  <a16:creationId xmlns:a16="http://schemas.microsoft.com/office/drawing/2014/main" id="{9A9B5D16-B8A2-0645-948E-50430BF5DBDC}"/>
                </a:ext>
              </a:extLst>
            </p:cNvPr>
            <p:cNvSpPr/>
            <p:nvPr/>
          </p:nvSpPr>
          <p:spPr>
            <a:xfrm>
              <a:off x="3088767" y="4912287"/>
              <a:ext cx="306600" cy="306600"/>
            </a:xfrm>
            <a:prstGeom prst="ellipse">
              <a:avLst/>
            </a:prstGeom>
            <a:solidFill>
              <a:srgbClr val="B6B6B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700"/>
                <a:buFont typeface="Arial"/>
                <a:buNone/>
              </a:pPr>
              <a:endParaRPr sz="2700" b="0" i="0" u="none" strike="noStrike" cap="none">
                <a:solidFill>
                  <a:srgbClr val="FFFFFF"/>
                </a:solidFill>
                <a:latin typeface="Gill Sans Nova Light" panose="020F0302020204030204" pitchFamily="34" charset="0"/>
                <a:ea typeface="Arial"/>
                <a:cs typeface="Gill Sans Nova Light" panose="020F0302020204030204" pitchFamily="34" charset="0"/>
                <a:sym typeface="Arial"/>
              </a:endParaRPr>
            </a:p>
          </p:txBody>
        </p:sp>
      </p:grpSp>
      <p:sp>
        <p:nvSpPr>
          <p:cNvPr id="13" name="Google Shape;418;p31">
            <a:extLst>
              <a:ext uri="{FF2B5EF4-FFF2-40B4-BE49-F238E27FC236}">
                <a16:creationId xmlns:a16="http://schemas.microsoft.com/office/drawing/2014/main" id="{863B688E-032C-1C47-8D35-AFF6AF95BB64}"/>
              </a:ext>
            </a:extLst>
          </p:cNvPr>
          <p:cNvSpPr/>
          <p:nvPr/>
        </p:nvSpPr>
        <p:spPr>
          <a:xfrm rot="10800000">
            <a:off x="4032435" y="2569588"/>
            <a:ext cx="2743200" cy="65400"/>
          </a:xfrm>
          <a:prstGeom prst="trapezoid">
            <a:avLst>
              <a:gd name="adj" fmla="val 25000"/>
            </a:avLst>
          </a:prstGeom>
          <a:solidFill>
            <a:srgbClr val="9FAE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Gill Sans Nova Light" panose="020F0302020204030204" pitchFamily="34" charset="0"/>
              <a:ea typeface="Arial"/>
              <a:cs typeface="Gill Sans Nova Light" panose="020F0302020204030204" pitchFamily="34" charset="0"/>
              <a:sym typeface="Arial"/>
            </a:endParaRPr>
          </a:p>
        </p:txBody>
      </p:sp>
      <p:sp>
        <p:nvSpPr>
          <p:cNvPr id="14" name="Google Shape;419;p31">
            <a:extLst>
              <a:ext uri="{FF2B5EF4-FFF2-40B4-BE49-F238E27FC236}">
                <a16:creationId xmlns:a16="http://schemas.microsoft.com/office/drawing/2014/main" id="{12D8680F-FF88-D345-838D-284523E37E59}"/>
              </a:ext>
            </a:extLst>
          </p:cNvPr>
          <p:cNvSpPr txBox="1"/>
          <p:nvPr/>
        </p:nvSpPr>
        <p:spPr>
          <a:xfrm>
            <a:off x="4028661" y="2182635"/>
            <a:ext cx="2259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800" b="1" i="0" u="none" strike="noStrike" cap="none">
                <a:solidFill>
                  <a:schemeClr val="dk1"/>
                </a:solidFill>
                <a:latin typeface="Gill Sans Nova Light" panose="020F0302020204030204" pitchFamily="34" charset="0"/>
                <a:ea typeface="Bell MT"/>
                <a:cs typeface="Gill Sans Nova Light" panose="020F0302020204030204" pitchFamily="34" charset="0"/>
                <a:sym typeface="Bell MT"/>
              </a:rPr>
              <a:t>Education</a:t>
            </a:r>
            <a:endParaRPr>
              <a:latin typeface="Gill Sans Nova Light" panose="020F0302020204030204" pitchFamily="34" charset="0"/>
              <a:cs typeface="Gill Sans Nova Light" panose="020F0302020204030204" pitchFamily="34" charset="0"/>
            </a:endParaRPr>
          </a:p>
        </p:txBody>
      </p:sp>
      <p:sp>
        <p:nvSpPr>
          <p:cNvPr id="15" name="Google Shape;420;p31">
            <a:extLst>
              <a:ext uri="{FF2B5EF4-FFF2-40B4-BE49-F238E27FC236}">
                <a16:creationId xmlns:a16="http://schemas.microsoft.com/office/drawing/2014/main" id="{F781E26B-0BAC-B24E-B72E-99F9F6B8ADE7}"/>
              </a:ext>
            </a:extLst>
          </p:cNvPr>
          <p:cNvSpPr/>
          <p:nvPr/>
        </p:nvSpPr>
        <p:spPr>
          <a:xfrm rot="10800000">
            <a:off x="4520938" y="3758569"/>
            <a:ext cx="2194560" cy="65400"/>
          </a:xfrm>
          <a:prstGeom prst="trapezoid">
            <a:avLst>
              <a:gd name="adj" fmla="val 25000"/>
            </a:avLst>
          </a:prstGeom>
          <a:solidFill>
            <a:srgbClr val="4A7DB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Gill Sans Nova Light" panose="020F0302020204030204" pitchFamily="34" charset="0"/>
              <a:ea typeface="Arial"/>
              <a:cs typeface="Gill Sans Nova Light" panose="020F0302020204030204" pitchFamily="34" charset="0"/>
              <a:sym typeface="Arial"/>
            </a:endParaRPr>
          </a:p>
        </p:txBody>
      </p:sp>
      <p:sp>
        <p:nvSpPr>
          <p:cNvPr id="16" name="Google Shape;421;p31">
            <a:extLst>
              <a:ext uri="{FF2B5EF4-FFF2-40B4-BE49-F238E27FC236}">
                <a16:creationId xmlns:a16="http://schemas.microsoft.com/office/drawing/2014/main" id="{FC1C2E69-3615-1641-8032-308CFB41B0D0}"/>
              </a:ext>
            </a:extLst>
          </p:cNvPr>
          <p:cNvSpPr txBox="1"/>
          <p:nvPr/>
        </p:nvSpPr>
        <p:spPr>
          <a:xfrm>
            <a:off x="4425644" y="3376587"/>
            <a:ext cx="27432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800" b="1" i="0" u="none" strike="noStrike" cap="none">
                <a:solidFill>
                  <a:schemeClr val="dk1"/>
                </a:solidFill>
                <a:latin typeface="Gill Sans Nova Light" panose="020F0302020204030204" pitchFamily="34" charset="0"/>
                <a:ea typeface="Bell MT"/>
                <a:cs typeface="Gill Sans Nova Light" panose="020F0302020204030204" pitchFamily="34" charset="0"/>
                <a:sym typeface="Bell MT"/>
              </a:rPr>
              <a:t>Internship</a:t>
            </a:r>
            <a:endParaRPr>
              <a:latin typeface="Gill Sans Nova Light" panose="020F0302020204030204" pitchFamily="34" charset="0"/>
              <a:cs typeface="Gill Sans Nova Light" panose="020F0302020204030204" pitchFamily="34" charset="0"/>
            </a:endParaRPr>
          </a:p>
        </p:txBody>
      </p:sp>
      <p:sp>
        <p:nvSpPr>
          <p:cNvPr id="17" name="Google Shape;422;p31">
            <a:extLst>
              <a:ext uri="{FF2B5EF4-FFF2-40B4-BE49-F238E27FC236}">
                <a16:creationId xmlns:a16="http://schemas.microsoft.com/office/drawing/2014/main" id="{8A016E0F-106E-254F-AD49-1FAAA2FC9DA5}"/>
              </a:ext>
            </a:extLst>
          </p:cNvPr>
          <p:cNvSpPr/>
          <p:nvPr/>
        </p:nvSpPr>
        <p:spPr>
          <a:xfrm rot="10800000">
            <a:off x="4028661" y="4838642"/>
            <a:ext cx="2743200" cy="65400"/>
          </a:xfrm>
          <a:prstGeom prst="trapezoid">
            <a:avLst>
              <a:gd name="adj" fmla="val 25000"/>
            </a:avLst>
          </a:prstGeom>
          <a:solidFill>
            <a:srgbClr val="B6B6B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Gill Sans Nova Light" panose="020F0302020204030204" pitchFamily="34" charset="0"/>
              <a:ea typeface="Arial"/>
              <a:cs typeface="Gill Sans Nova Light" panose="020F0302020204030204" pitchFamily="34" charset="0"/>
              <a:sym typeface="Arial"/>
            </a:endParaRPr>
          </a:p>
        </p:txBody>
      </p:sp>
      <p:sp>
        <p:nvSpPr>
          <p:cNvPr id="18" name="Google Shape;423;p31">
            <a:extLst>
              <a:ext uri="{FF2B5EF4-FFF2-40B4-BE49-F238E27FC236}">
                <a16:creationId xmlns:a16="http://schemas.microsoft.com/office/drawing/2014/main" id="{ECB20972-4838-014D-985B-D0969FF0C3FE}"/>
              </a:ext>
            </a:extLst>
          </p:cNvPr>
          <p:cNvSpPr txBox="1"/>
          <p:nvPr/>
        </p:nvSpPr>
        <p:spPr>
          <a:xfrm>
            <a:off x="4028661" y="4430155"/>
            <a:ext cx="27432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800" b="1" i="0" u="none" strike="noStrike" cap="none">
                <a:solidFill>
                  <a:schemeClr val="dk1"/>
                </a:solidFill>
                <a:latin typeface="Gill Sans Nova Light" panose="020F0302020204030204" pitchFamily="34" charset="0"/>
                <a:ea typeface="Bell MT"/>
                <a:cs typeface="Gill Sans Nova Light" panose="020F0302020204030204" pitchFamily="34" charset="0"/>
                <a:sym typeface="Bell MT"/>
              </a:rPr>
              <a:t>Hobbies/Interests</a:t>
            </a:r>
            <a:endParaRPr>
              <a:latin typeface="Gill Sans Nova Light" panose="020F0302020204030204" pitchFamily="34" charset="0"/>
              <a:cs typeface="Gill Sans Nova Light" panose="020F0302020204030204" pitchFamily="34" charset="0"/>
            </a:endParaRPr>
          </a:p>
        </p:txBody>
      </p:sp>
      <p:sp>
        <p:nvSpPr>
          <p:cNvPr id="19" name="Google Shape;424;p31">
            <a:extLst>
              <a:ext uri="{FF2B5EF4-FFF2-40B4-BE49-F238E27FC236}">
                <a16:creationId xmlns:a16="http://schemas.microsoft.com/office/drawing/2014/main" id="{357AB150-1818-5C4F-AB6C-A83031EB7CC8}"/>
              </a:ext>
            </a:extLst>
          </p:cNvPr>
          <p:cNvSpPr txBox="1"/>
          <p:nvPr/>
        </p:nvSpPr>
        <p:spPr>
          <a:xfrm>
            <a:off x="4154860" y="2662461"/>
            <a:ext cx="41052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b="0" i="0" u="none" strike="noStrike" cap="none">
                <a:solidFill>
                  <a:schemeClr val="dk1"/>
                </a:solidFill>
                <a:latin typeface="Gill Sans Nova Light" panose="020F0302020204030204" pitchFamily="34" charset="0"/>
                <a:ea typeface="Bell MT"/>
                <a:cs typeface="Gill Sans Nova Light" panose="020F0302020204030204" pitchFamily="34" charset="0"/>
                <a:sym typeface="Bell MT"/>
              </a:rPr>
              <a:t>Applied Economics &amp; Management,</a:t>
            </a:r>
          </a:p>
          <a:p>
            <a:pPr marL="0" marR="0" lvl="0" indent="0" algn="l" rtl="0">
              <a:lnSpc>
                <a:spcPct val="100000"/>
              </a:lnSpc>
              <a:spcBef>
                <a:spcPts val="0"/>
              </a:spcBef>
              <a:spcAft>
                <a:spcPts val="0"/>
              </a:spcAft>
              <a:buNone/>
            </a:pPr>
            <a:r>
              <a:rPr lang="en-US" sz="1600">
                <a:solidFill>
                  <a:schemeClr val="dk1"/>
                </a:solidFill>
                <a:latin typeface="Gill Sans Nova Light" panose="020F0302020204030204" pitchFamily="34" charset="0"/>
                <a:cs typeface="Gill Sans Nova Light" panose="020F0302020204030204" pitchFamily="34" charset="0"/>
                <a:sym typeface="Bell MT"/>
              </a:rPr>
              <a:t>Strategy and Entrepreneurship</a:t>
            </a:r>
            <a:endParaRPr lang="en-US" sz="1600">
              <a:solidFill>
                <a:schemeClr val="dk1"/>
              </a:solidFill>
              <a:latin typeface="Gill Sans Nova Light" panose="020F0302020204030204" pitchFamily="34" charset="0"/>
              <a:cs typeface="Gill Sans Nova Light" panose="020F0302020204030204" pitchFamily="34" charset="0"/>
            </a:endParaRPr>
          </a:p>
        </p:txBody>
      </p:sp>
      <p:sp>
        <p:nvSpPr>
          <p:cNvPr id="20" name="Google Shape;425;p31">
            <a:extLst>
              <a:ext uri="{FF2B5EF4-FFF2-40B4-BE49-F238E27FC236}">
                <a16:creationId xmlns:a16="http://schemas.microsoft.com/office/drawing/2014/main" id="{DCDFBEE8-343F-524D-A2AC-A005F46C17F9}"/>
              </a:ext>
            </a:extLst>
          </p:cNvPr>
          <p:cNvSpPr txBox="1"/>
          <p:nvPr/>
        </p:nvSpPr>
        <p:spPr>
          <a:xfrm>
            <a:off x="4105362" y="4934739"/>
            <a:ext cx="2754927" cy="338700"/>
          </a:xfrm>
          <a:prstGeom prst="rect">
            <a:avLst/>
          </a:prstGeom>
          <a:noFill/>
          <a:ln>
            <a:noFill/>
          </a:ln>
        </p:spPr>
        <p:txBody>
          <a:bodyPr spcFirstLastPara="1" wrap="square" lIns="91425" tIns="45700" rIns="91425" bIns="45700" anchor="t" anchorCtr="0">
            <a:noAutofit/>
          </a:bodyPr>
          <a:lstStyle/>
          <a:p>
            <a:r>
              <a:rPr lang="en-US" sz="1600">
                <a:latin typeface="Gill Sans Nova Light" panose="020F0302020204030204" pitchFamily="34" charset="0"/>
                <a:cs typeface="Gill Sans Nova Light" panose="020F0302020204030204" pitchFamily="34" charset="0"/>
              </a:rPr>
              <a:t>Fitness, equestrian, public policy, agriculture</a:t>
            </a:r>
          </a:p>
        </p:txBody>
      </p:sp>
      <p:sp>
        <p:nvSpPr>
          <p:cNvPr id="21" name="Google Shape;430;p31">
            <a:extLst>
              <a:ext uri="{FF2B5EF4-FFF2-40B4-BE49-F238E27FC236}">
                <a16:creationId xmlns:a16="http://schemas.microsoft.com/office/drawing/2014/main" id="{16A71195-CBA0-674C-997B-6F843A858E8D}"/>
              </a:ext>
            </a:extLst>
          </p:cNvPr>
          <p:cNvSpPr txBox="1"/>
          <p:nvPr/>
        </p:nvSpPr>
        <p:spPr>
          <a:xfrm>
            <a:off x="1516336" y="4955796"/>
            <a:ext cx="18789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b="1">
                <a:latin typeface="Gill Sans Nova Light" panose="020F0302020204030204" pitchFamily="34" charset="0"/>
                <a:cs typeface="Gill Sans Nova Light" panose="020F0302020204030204" pitchFamily="34" charset="0"/>
              </a:rPr>
              <a:t>Emily Boldt</a:t>
            </a:r>
            <a:endParaRPr b="1">
              <a:latin typeface="Gill Sans Nova Light" panose="020F0302020204030204" pitchFamily="34" charset="0"/>
              <a:cs typeface="Gill Sans Nova Light" panose="020F0302020204030204" pitchFamily="34" charset="0"/>
            </a:endParaRPr>
          </a:p>
        </p:txBody>
      </p:sp>
      <p:sp>
        <p:nvSpPr>
          <p:cNvPr id="28" name="Rectangle 27">
            <a:extLst>
              <a:ext uri="{FF2B5EF4-FFF2-40B4-BE49-F238E27FC236}">
                <a16:creationId xmlns:a16="http://schemas.microsoft.com/office/drawing/2014/main" id="{277B1B86-22EA-484C-81CB-82DF6ADDFE23}"/>
              </a:ext>
            </a:extLst>
          </p:cNvPr>
          <p:cNvSpPr/>
          <p:nvPr/>
        </p:nvSpPr>
        <p:spPr>
          <a:xfrm>
            <a:off x="7884256" y="2133321"/>
            <a:ext cx="3986840" cy="925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latin typeface="Gill Sans Nova Light" panose="020F0302020204030204" pitchFamily="34" charset="0"/>
                <a:cs typeface="Gill Sans Nova Light" panose="020F0302020204030204" pitchFamily="34" charset="0"/>
              </a:rPr>
              <a:t>Start!</a:t>
            </a:r>
          </a:p>
        </p:txBody>
      </p:sp>
      <p:sp>
        <p:nvSpPr>
          <p:cNvPr id="33" name="Rectangle 32">
            <a:extLst>
              <a:ext uri="{FF2B5EF4-FFF2-40B4-BE49-F238E27FC236}">
                <a16:creationId xmlns:a16="http://schemas.microsoft.com/office/drawing/2014/main" id="{B21D50D6-4014-1940-BEE0-1936377996EF}"/>
              </a:ext>
            </a:extLst>
          </p:cNvPr>
          <p:cNvSpPr/>
          <p:nvPr/>
        </p:nvSpPr>
        <p:spPr>
          <a:xfrm>
            <a:off x="7884256" y="3302358"/>
            <a:ext cx="3986840" cy="925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latin typeface="Gill Sans Nova Light" panose="020F0302020204030204" pitchFamily="34" charset="0"/>
                <a:cs typeface="Gill Sans Nova Light" panose="020F0302020204030204" pitchFamily="34" charset="0"/>
              </a:rPr>
              <a:t>Realize your value</a:t>
            </a:r>
            <a:endParaRPr lang="en-US">
              <a:latin typeface="Gill Sans Nova Light" panose="020F0302020204030204" pitchFamily="34" charset="0"/>
              <a:cs typeface="Gill Sans Nova Light" panose="020F0302020204030204" pitchFamily="34" charset="0"/>
            </a:endParaRPr>
          </a:p>
        </p:txBody>
      </p:sp>
      <p:sp>
        <p:nvSpPr>
          <p:cNvPr id="34" name="Rectangle 33">
            <a:extLst>
              <a:ext uri="{FF2B5EF4-FFF2-40B4-BE49-F238E27FC236}">
                <a16:creationId xmlns:a16="http://schemas.microsoft.com/office/drawing/2014/main" id="{59813308-3626-3546-BB28-411CB8CC26B0}"/>
              </a:ext>
            </a:extLst>
          </p:cNvPr>
          <p:cNvSpPr/>
          <p:nvPr/>
        </p:nvSpPr>
        <p:spPr>
          <a:xfrm>
            <a:off x="7896605" y="4501904"/>
            <a:ext cx="3986840" cy="925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latin typeface="Gill Sans Nova Light" panose="020F0302020204030204" pitchFamily="34" charset="0"/>
                <a:cs typeface="Gill Sans Nova Light" panose="020F0302020204030204" pitchFamily="34" charset="0"/>
              </a:rPr>
              <a:t>Don't be afraid to stand out; that's why people will remember you!</a:t>
            </a:r>
          </a:p>
        </p:txBody>
      </p:sp>
      <p:sp>
        <p:nvSpPr>
          <p:cNvPr id="25" name="Rectangle 24">
            <a:extLst>
              <a:ext uri="{FF2B5EF4-FFF2-40B4-BE49-F238E27FC236}">
                <a16:creationId xmlns:a16="http://schemas.microsoft.com/office/drawing/2014/main" id="{21C95F55-DA92-534F-A1CA-178BA25DF8DE}"/>
              </a:ext>
            </a:extLst>
          </p:cNvPr>
          <p:cNvSpPr/>
          <p:nvPr/>
        </p:nvSpPr>
        <p:spPr>
          <a:xfrm>
            <a:off x="7527796" y="1994868"/>
            <a:ext cx="454858" cy="435515"/>
          </a:xfrm>
          <a:prstGeom prst="rect">
            <a:avLst/>
          </a:prstGeom>
          <a:solidFill>
            <a:srgbClr val="E3A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Gill Sans Nova Light" panose="020F0302020204030204" pitchFamily="34" charset="0"/>
                <a:cs typeface="Gill Sans Nova Light" panose="020F0302020204030204" pitchFamily="34" charset="0"/>
              </a:rPr>
              <a:t>1</a:t>
            </a:r>
          </a:p>
        </p:txBody>
      </p:sp>
      <p:sp>
        <p:nvSpPr>
          <p:cNvPr id="29" name="Rectangle 28">
            <a:extLst>
              <a:ext uri="{FF2B5EF4-FFF2-40B4-BE49-F238E27FC236}">
                <a16:creationId xmlns:a16="http://schemas.microsoft.com/office/drawing/2014/main" id="{FA2D3976-A6EC-3E4E-93AD-198014E5ADFD}"/>
              </a:ext>
            </a:extLst>
          </p:cNvPr>
          <p:cNvSpPr/>
          <p:nvPr/>
        </p:nvSpPr>
        <p:spPr>
          <a:xfrm>
            <a:off x="7536139" y="3126527"/>
            <a:ext cx="454858" cy="435515"/>
          </a:xfrm>
          <a:prstGeom prst="rect">
            <a:avLst/>
          </a:prstGeom>
          <a:solidFill>
            <a:srgbClr val="E3A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Gill Sans Nova Light" panose="020F0302020204030204" pitchFamily="34" charset="0"/>
                <a:cs typeface="Gill Sans Nova Light" panose="020F0302020204030204" pitchFamily="34" charset="0"/>
              </a:rPr>
              <a:t>2</a:t>
            </a:r>
          </a:p>
        </p:txBody>
      </p:sp>
      <p:sp>
        <p:nvSpPr>
          <p:cNvPr id="30" name="Rectangle 29">
            <a:extLst>
              <a:ext uri="{FF2B5EF4-FFF2-40B4-BE49-F238E27FC236}">
                <a16:creationId xmlns:a16="http://schemas.microsoft.com/office/drawing/2014/main" id="{A164BE57-9F90-724E-AD17-2E4C7F369212}"/>
              </a:ext>
            </a:extLst>
          </p:cNvPr>
          <p:cNvSpPr/>
          <p:nvPr/>
        </p:nvSpPr>
        <p:spPr>
          <a:xfrm>
            <a:off x="7527796" y="4377192"/>
            <a:ext cx="454858" cy="435515"/>
          </a:xfrm>
          <a:prstGeom prst="rect">
            <a:avLst/>
          </a:prstGeom>
          <a:solidFill>
            <a:srgbClr val="E3A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Gill Sans Nova Light" panose="020F0302020204030204" pitchFamily="34" charset="0"/>
                <a:cs typeface="Gill Sans Nova Light" panose="020F0302020204030204" pitchFamily="34" charset="0"/>
              </a:rPr>
              <a:t>3</a:t>
            </a:r>
          </a:p>
        </p:txBody>
      </p:sp>
      <p:pic>
        <p:nvPicPr>
          <p:cNvPr id="4" name="Picture 3" descr="Text&#10;&#10;Description automatically generated">
            <a:extLst>
              <a:ext uri="{FF2B5EF4-FFF2-40B4-BE49-F238E27FC236}">
                <a16:creationId xmlns:a16="http://schemas.microsoft.com/office/drawing/2014/main" id="{C6716D59-DC13-4F02-AA9D-F26451558671}"/>
              </a:ext>
            </a:extLst>
          </p:cNvPr>
          <p:cNvPicPr>
            <a:picLocks noChangeAspect="1"/>
          </p:cNvPicPr>
          <p:nvPr/>
        </p:nvPicPr>
        <p:blipFill>
          <a:blip r:embed="rId3"/>
          <a:stretch>
            <a:fillRect/>
          </a:stretch>
        </p:blipFill>
        <p:spPr>
          <a:xfrm>
            <a:off x="2470652" y="6186948"/>
            <a:ext cx="459913" cy="450388"/>
          </a:xfrm>
          <a:prstGeom prst="rect">
            <a:avLst/>
          </a:prstGeom>
        </p:spPr>
      </p:pic>
      <p:pic>
        <p:nvPicPr>
          <p:cNvPr id="1026" name="Picture 2" descr="BCG Logo - LogoDix">
            <a:extLst>
              <a:ext uri="{FF2B5EF4-FFF2-40B4-BE49-F238E27FC236}">
                <a16:creationId xmlns:a16="http://schemas.microsoft.com/office/drawing/2014/main" id="{B65DE6F9-07D2-FB4A-A74A-202AEC227E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2754" y="3931429"/>
            <a:ext cx="1730820" cy="3870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90E0E74-4A15-4741-BE33-CD038A9EBCEE}"/>
              </a:ext>
            </a:extLst>
          </p:cNvPr>
          <p:cNvPicPr>
            <a:picLocks noChangeAspect="1"/>
          </p:cNvPicPr>
          <p:nvPr/>
        </p:nvPicPr>
        <p:blipFill rotWithShape="1">
          <a:blip r:embed="rId5">
            <a:extLst>
              <a:ext uri="{28A0092B-C50C-407E-A947-70E740481C1C}">
                <a14:useLocalDpi xmlns:a14="http://schemas.microsoft.com/office/drawing/2010/main" val="0"/>
              </a:ext>
            </a:extLst>
          </a:blip>
          <a:srcRect t="17779" r="2292" b="9784"/>
          <a:stretch/>
        </p:blipFill>
        <p:spPr>
          <a:xfrm>
            <a:off x="1161410" y="2238080"/>
            <a:ext cx="2629569" cy="2600562"/>
          </a:xfrm>
          <a:prstGeom prst="ellipse">
            <a:avLst/>
          </a:prstGeom>
          <a:ln>
            <a:noFill/>
          </a:ln>
          <a:effectLst>
            <a:softEdge rad="112500"/>
          </a:effectLst>
        </p:spPr>
      </p:pic>
    </p:spTree>
    <p:extLst>
      <p:ext uri="{BB962C8B-B14F-4D97-AF65-F5344CB8AC3E}">
        <p14:creationId xmlns:p14="http://schemas.microsoft.com/office/powerpoint/2010/main" val="1858673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42FC312-7702-CD41-88A4-DEF2758984EF}"/>
              </a:ext>
            </a:extLst>
          </p:cNvPr>
          <p:cNvSpPr/>
          <p:nvPr/>
        </p:nvSpPr>
        <p:spPr>
          <a:xfrm>
            <a:off x="762000" y="681037"/>
            <a:ext cx="10515600" cy="87187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5DFC4B-8C1F-E545-9D85-2FFDA2A8752B}"/>
              </a:ext>
            </a:extLst>
          </p:cNvPr>
          <p:cNvSpPr>
            <a:spLocks noGrp="1"/>
          </p:cNvSpPr>
          <p:nvPr>
            <p:ph type="ctrTitle"/>
          </p:nvPr>
        </p:nvSpPr>
        <p:spPr>
          <a:xfrm>
            <a:off x="1270000" y="1884363"/>
            <a:ext cx="9638631" cy="1113624"/>
          </a:xfrm>
        </p:spPr>
        <p:txBody>
          <a:bodyPr>
            <a:normAutofit/>
          </a:bodyPr>
          <a:lstStyle/>
          <a:p>
            <a:r>
              <a:rPr lang="en-US" sz="4800">
                <a:latin typeface="Gill Sans Nova Light"/>
              </a:rPr>
              <a:t>Before you learn casing…</a:t>
            </a:r>
          </a:p>
        </p:txBody>
      </p:sp>
      <p:sp>
        <p:nvSpPr>
          <p:cNvPr id="4" name="Content Placeholder 3">
            <a:extLst>
              <a:ext uri="{FF2B5EF4-FFF2-40B4-BE49-F238E27FC236}">
                <a16:creationId xmlns:a16="http://schemas.microsoft.com/office/drawing/2014/main" id="{579DCD5A-2666-974B-BFE1-0C70E13EB2A2}"/>
              </a:ext>
            </a:extLst>
          </p:cNvPr>
          <p:cNvSpPr>
            <a:spLocks noGrp="1"/>
          </p:cNvSpPr>
          <p:nvPr>
            <p:ph type="subTitle" idx="1"/>
          </p:nvPr>
        </p:nvSpPr>
        <p:spPr>
          <a:xfrm>
            <a:off x="1403684" y="3343992"/>
            <a:ext cx="9384631" cy="1750475"/>
          </a:xfrm>
        </p:spPr>
        <p:txBody>
          <a:bodyPr vert="horz" lIns="91440" tIns="45720" rIns="91440" bIns="45720" rtlCol="0" anchor="t">
            <a:normAutofit/>
          </a:bodyPr>
          <a:lstStyle/>
          <a:p>
            <a:pPr marL="0" indent="0">
              <a:buNone/>
            </a:pPr>
            <a:r>
              <a:rPr lang="en-US">
                <a:latin typeface="Gill Sans Nova Light"/>
              </a:rPr>
              <a:t>How does your resume look?</a:t>
            </a:r>
          </a:p>
          <a:p>
            <a:endParaRPr lang="en-US">
              <a:latin typeface="Gill Sans Nova Light"/>
            </a:endParaRPr>
          </a:p>
          <a:p>
            <a:r>
              <a:rPr lang="en-US">
                <a:latin typeface="Gill Sans Nova Light"/>
              </a:rPr>
              <a:t>Are you comfortable with behavioral questions?</a:t>
            </a:r>
          </a:p>
        </p:txBody>
      </p:sp>
    </p:spTree>
    <p:extLst>
      <p:ext uri="{BB962C8B-B14F-4D97-AF65-F5344CB8AC3E}">
        <p14:creationId xmlns:p14="http://schemas.microsoft.com/office/powerpoint/2010/main" val="3200196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1621ED3-6CA4-4A88-91AA-0C3828C8BDE9}"/>
              </a:ext>
            </a:extLst>
          </p:cNvPr>
          <p:cNvSpPr/>
          <p:nvPr/>
        </p:nvSpPr>
        <p:spPr>
          <a:xfrm>
            <a:off x="2800909" y="4907615"/>
            <a:ext cx="8936690" cy="9132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a:buChar char="•"/>
            </a:pPr>
            <a:r>
              <a:rPr lang="en-US">
                <a:solidFill>
                  <a:srgbClr val="000000"/>
                </a:solidFill>
                <a:latin typeface="Gill Sans Nova Light" panose="020F0302020204030204" pitchFamily="34" charset="0"/>
                <a:cs typeface="Gill Sans Nova Light" panose="020F0302020204030204" pitchFamily="34" charset="0"/>
              </a:rPr>
              <a:t>A part not given enough importance are your skills; they help in making conversations!</a:t>
            </a:r>
          </a:p>
          <a:p>
            <a:pPr marL="285750" indent="-285750">
              <a:buFont typeface="Arial"/>
              <a:buChar char="•"/>
            </a:pPr>
            <a:r>
              <a:rPr lang="en-US">
                <a:solidFill>
                  <a:srgbClr val="000000"/>
                </a:solidFill>
                <a:latin typeface="Gill Sans Nova Light" panose="020F0302020204030204" pitchFamily="34" charset="0"/>
                <a:cs typeface="Gill Sans Nova Light" panose="020F0302020204030204" pitchFamily="34" charset="0"/>
              </a:rPr>
              <a:t>Have at least 3 bullet points of everything on your resume. </a:t>
            </a:r>
          </a:p>
        </p:txBody>
      </p:sp>
      <p:sp>
        <p:nvSpPr>
          <p:cNvPr id="18" name="Rectangle 17">
            <a:extLst>
              <a:ext uri="{FF2B5EF4-FFF2-40B4-BE49-F238E27FC236}">
                <a16:creationId xmlns:a16="http://schemas.microsoft.com/office/drawing/2014/main" id="{F379E33E-0EA8-4C2F-A196-89EDF4D3A0AC}"/>
              </a:ext>
            </a:extLst>
          </p:cNvPr>
          <p:cNvSpPr/>
          <p:nvPr/>
        </p:nvSpPr>
        <p:spPr>
          <a:xfrm>
            <a:off x="2800908" y="3809438"/>
            <a:ext cx="8936690" cy="9132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a:buChar char="•"/>
            </a:pPr>
            <a:r>
              <a:rPr lang="en-US">
                <a:solidFill>
                  <a:srgbClr val="000000"/>
                </a:solidFill>
                <a:latin typeface="Gill Sans Nova Light" panose="020F0302020204030204" pitchFamily="34" charset="0"/>
                <a:cs typeface="Gill Sans Nova Light" panose="020F0302020204030204" pitchFamily="34" charset="0"/>
              </a:rPr>
              <a:t>Preferably divide it into different sections. </a:t>
            </a:r>
          </a:p>
          <a:p>
            <a:pPr marL="285750" indent="-285750">
              <a:buFont typeface="Arial"/>
              <a:buChar char="•"/>
            </a:pPr>
            <a:r>
              <a:rPr lang="en-US">
                <a:solidFill>
                  <a:srgbClr val="000000"/>
                </a:solidFill>
                <a:latin typeface="Gill Sans Nova Light" panose="020F0302020204030204" pitchFamily="34" charset="0"/>
                <a:cs typeface="Gill Sans Nova Light" panose="020F0302020204030204" pitchFamily="34" charset="0"/>
              </a:rPr>
              <a:t>The sections could be: Education, Professional Experiences, Clubs, Skills.</a:t>
            </a:r>
          </a:p>
        </p:txBody>
      </p:sp>
      <p:sp>
        <p:nvSpPr>
          <p:cNvPr id="17" name="Rectangle 16">
            <a:extLst>
              <a:ext uri="{FF2B5EF4-FFF2-40B4-BE49-F238E27FC236}">
                <a16:creationId xmlns:a16="http://schemas.microsoft.com/office/drawing/2014/main" id="{6367D1AA-BE2B-4A2A-818C-60F288CDABFF}"/>
              </a:ext>
            </a:extLst>
          </p:cNvPr>
          <p:cNvSpPr/>
          <p:nvPr/>
        </p:nvSpPr>
        <p:spPr>
          <a:xfrm>
            <a:off x="2800909" y="2627218"/>
            <a:ext cx="8936690" cy="9132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a:buChar char="•"/>
            </a:pPr>
            <a:r>
              <a:rPr lang="en-US">
                <a:solidFill>
                  <a:srgbClr val="000000"/>
                </a:solidFill>
                <a:latin typeface="Gill Sans Nova Light" panose="020F0302020204030204" pitchFamily="34" charset="0"/>
                <a:cs typeface="Gill Sans Nova Light" panose="020F0302020204030204" pitchFamily="34" charset="0"/>
              </a:rPr>
              <a:t>Each bullet should have information of what you did, how you did it, and the results.</a:t>
            </a:r>
          </a:p>
          <a:p>
            <a:pPr marL="285750" indent="-285750">
              <a:buFont typeface="Arial"/>
              <a:buChar char="•"/>
            </a:pPr>
            <a:r>
              <a:rPr lang="en-US">
                <a:solidFill>
                  <a:srgbClr val="000000"/>
                </a:solidFill>
                <a:latin typeface="Gill Sans Nova Light" panose="020F0302020204030204" pitchFamily="34" charset="0"/>
                <a:cs typeface="Gill Sans Nova Light" panose="020F0302020204030204" pitchFamily="34" charset="0"/>
              </a:rPr>
              <a:t>You should be able to speak on each bullet point confidently if asked in an interview.</a:t>
            </a:r>
          </a:p>
        </p:txBody>
      </p:sp>
      <p:sp>
        <p:nvSpPr>
          <p:cNvPr id="15" name="Rectangle 14">
            <a:extLst>
              <a:ext uri="{FF2B5EF4-FFF2-40B4-BE49-F238E27FC236}">
                <a16:creationId xmlns:a16="http://schemas.microsoft.com/office/drawing/2014/main" id="{F22B3D47-C335-4417-A769-BFB59AA3F510}"/>
              </a:ext>
            </a:extLst>
          </p:cNvPr>
          <p:cNvSpPr/>
          <p:nvPr/>
        </p:nvSpPr>
        <p:spPr>
          <a:xfrm>
            <a:off x="2800909" y="1523439"/>
            <a:ext cx="8936690" cy="9132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a:buChar char="•"/>
            </a:pPr>
            <a:r>
              <a:rPr lang="en-US">
                <a:solidFill>
                  <a:srgbClr val="000000"/>
                </a:solidFill>
                <a:latin typeface="Gill Sans Nova Light" panose="020F0302020204030204" pitchFamily="34" charset="0"/>
                <a:cs typeface="Gill Sans Nova Light" panose="020F0302020204030204" pitchFamily="34" charset="0"/>
              </a:rPr>
              <a:t>Keep the format you use consistent throughout the resume.</a:t>
            </a:r>
          </a:p>
          <a:p>
            <a:pPr marL="285750" indent="-285750">
              <a:buFont typeface="Arial"/>
              <a:buChar char="•"/>
            </a:pPr>
            <a:r>
              <a:rPr lang="en-US">
                <a:solidFill>
                  <a:srgbClr val="000000"/>
                </a:solidFill>
                <a:latin typeface="Gill Sans Nova Light" panose="020F0302020204030204" pitchFamily="34" charset="0"/>
                <a:cs typeface="Gill Sans Nova Light" panose="020F0302020204030204" pitchFamily="34" charset="0"/>
              </a:rPr>
              <a:t>This includes the same font, the same line spacing, and the same kind of bullets used.</a:t>
            </a:r>
          </a:p>
        </p:txBody>
      </p:sp>
      <p:sp>
        <p:nvSpPr>
          <p:cNvPr id="2" name="Title 1">
            <a:extLst>
              <a:ext uri="{FF2B5EF4-FFF2-40B4-BE49-F238E27FC236}">
                <a16:creationId xmlns:a16="http://schemas.microsoft.com/office/drawing/2014/main" id="{D4A6B70D-8463-0441-A515-FA88D9E80599}"/>
              </a:ext>
            </a:extLst>
          </p:cNvPr>
          <p:cNvSpPr>
            <a:spLocks noGrp="1"/>
          </p:cNvSpPr>
          <p:nvPr>
            <p:ph type="title"/>
          </p:nvPr>
        </p:nvSpPr>
        <p:spPr/>
        <p:txBody>
          <a:bodyPr>
            <a:normAutofit fontScale="90000"/>
          </a:bodyPr>
          <a:lstStyle/>
          <a:p>
            <a:r>
              <a:rPr lang="en-US"/>
              <a:t>Resume review</a:t>
            </a:r>
          </a:p>
        </p:txBody>
      </p:sp>
      <p:sp>
        <p:nvSpPr>
          <p:cNvPr id="10" name="Rectangle: Rounded Corners 9">
            <a:extLst>
              <a:ext uri="{FF2B5EF4-FFF2-40B4-BE49-F238E27FC236}">
                <a16:creationId xmlns:a16="http://schemas.microsoft.com/office/drawing/2014/main" id="{F90D33BC-7649-45B2-A33F-183818062F60}"/>
              </a:ext>
            </a:extLst>
          </p:cNvPr>
          <p:cNvSpPr/>
          <p:nvPr/>
        </p:nvSpPr>
        <p:spPr>
          <a:xfrm>
            <a:off x="935130" y="1636761"/>
            <a:ext cx="2117911" cy="68916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0000"/>
                </a:solidFill>
                <a:latin typeface="Gill Sans Nova Light" panose="020F0302020204030204" pitchFamily="34" charset="0"/>
                <a:cs typeface="Gill Sans Nova Light" panose="020F0302020204030204" pitchFamily="34" charset="0"/>
              </a:rPr>
              <a:t>Formatting</a:t>
            </a:r>
            <a:endParaRPr lang="en-US" b="1">
              <a:latin typeface="Gill Sans Nova Light" panose="020F0302020204030204" pitchFamily="34" charset="0"/>
              <a:cs typeface="Gill Sans Nova Light" panose="020F0302020204030204" pitchFamily="34" charset="0"/>
            </a:endParaRPr>
          </a:p>
        </p:txBody>
      </p:sp>
      <p:sp>
        <p:nvSpPr>
          <p:cNvPr id="11" name="Rectangle: Rounded Corners 10">
            <a:extLst>
              <a:ext uri="{FF2B5EF4-FFF2-40B4-BE49-F238E27FC236}">
                <a16:creationId xmlns:a16="http://schemas.microsoft.com/office/drawing/2014/main" id="{A960BCCD-535C-4D66-8309-F44FCEEBBFEA}"/>
              </a:ext>
            </a:extLst>
          </p:cNvPr>
          <p:cNvSpPr/>
          <p:nvPr/>
        </p:nvSpPr>
        <p:spPr>
          <a:xfrm>
            <a:off x="923924" y="2740119"/>
            <a:ext cx="2117911" cy="68916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000000"/>
                </a:solidFill>
                <a:latin typeface="Gill Sans Nova Light" panose="020F0302020204030204" pitchFamily="34" charset="0"/>
                <a:cs typeface="Gill Sans Nova Light" panose="020F0302020204030204" pitchFamily="34" charset="0"/>
              </a:rPr>
              <a:t>Explanations</a:t>
            </a:r>
          </a:p>
        </p:txBody>
      </p:sp>
      <p:sp>
        <p:nvSpPr>
          <p:cNvPr id="12" name="Rectangle: Rounded Corners 11">
            <a:extLst>
              <a:ext uri="{FF2B5EF4-FFF2-40B4-BE49-F238E27FC236}">
                <a16:creationId xmlns:a16="http://schemas.microsoft.com/office/drawing/2014/main" id="{70F043A5-9354-4E73-854B-061399EE3E17}"/>
              </a:ext>
            </a:extLst>
          </p:cNvPr>
          <p:cNvSpPr/>
          <p:nvPr/>
        </p:nvSpPr>
        <p:spPr>
          <a:xfrm>
            <a:off x="901511" y="3843477"/>
            <a:ext cx="2117911" cy="68916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000000"/>
                </a:solidFill>
                <a:latin typeface="Gill Sans Nova Light" panose="020F0302020204030204" pitchFamily="34" charset="0"/>
                <a:cs typeface="Gill Sans Nova Light" panose="020F0302020204030204" pitchFamily="34" charset="0"/>
              </a:rPr>
              <a:t>Structure </a:t>
            </a:r>
          </a:p>
        </p:txBody>
      </p:sp>
      <p:sp>
        <p:nvSpPr>
          <p:cNvPr id="13" name="Rectangle: Rounded Corners 12">
            <a:extLst>
              <a:ext uri="{FF2B5EF4-FFF2-40B4-BE49-F238E27FC236}">
                <a16:creationId xmlns:a16="http://schemas.microsoft.com/office/drawing/2014/main" id="{899A8E6A-4B34-4771-B545-9E43F75F279A}"/>
              </a:ext>
            </a:extLst>
          </p:cNvPr>
          <p:cNvSpPr/>
          <p:nvPr/>
        </p:nvSpPr>
        <p:spPr>
          <a:xfrm>
            <a:off x="912717" y="4946836"/>
            <a:ext cx="2117911" cy="68916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000000"/>
                </a:solidFill>
                <a:latin typeface="Gill Sans Nova Light" panose="020F0302020204030204" pitchFamily="34" charset="0"/>
                <a:cs typeface="Gill Sans Nova Light" panose="020F0302020204030204" pitchFamily="34" charset="0"/>
              </a:rPr>
              <a:t>Other</a:t>
            </a:r>
          </a:p>
        </p:txBody>
      </p:sp>
      <p:pic>
        <p:nvPicPr>
          <p:cNvPr id="3" name="Picture 2" descr="Text&#10;&#10;Description automatically generated">
            <a:extLst>
              <a:ext uri="{FF2B5EF4-FFF2-40B4-BE49-F238E27FC236}">
                <a16:creationId xmlns:a16="http://schemas.microsoft.com/office/drawing/2014/main" id="{E6EA6C33-5845-4B71-90F6-C6511FBBCE5A}"/>
              </a:ext>
            </a:extLst>
          </p:cNvPr>
          <p:cNvPicPr>
            <a:picLocks noChangeAspect="1"/>
          </p:cNvPicPr>
          <p:nvPr/>
        </p:nvPicPr>
        <p:blipFill>
          <a:blip r:embed="rId3"/>
          <a:stretch>
            <a:fillRect/>
          </a:stretch>
        </p:blipFill>
        <p:spPr>
          <a:xfrm>
            <a:off x="2470652" y="6186948"/>
            <a:ext cx="459913" cy="450388"/>
          </a:xfrm>
          <a:prstGeom prst="rect">
            <a:avLst/>
          </a:prstGeom>
        </p:spPr>
      </p:pic>
    </p:spTree>
    <p:extLst>
      <p:ext uri="{BB962C8B-B14F-4D97-AF65-F5344CB8AC3E}">
        <p14:creationId xmlns:p14="http://schemas.microsoft.com/office/powerpoint/2010/main" val="1803158598"/>
      </p:ext>
    </p:extLst>
  </p:cSld>
  <p:clrMapOvr>
    <a:masterClrMapping/>
  </p:clrMapOvr>
</p:sld>
</file>

<file path=ppt/theme/theme1.xml><?xml version="1.0" encoding="utf-8"?>
<a:theme xmlns:a="http://schemas.openxmlformats.org/drawingml/2006/main" name="AngleLinesVTI">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ustom 1">
      <a:majorFont>
        <a:latin typeface="Times New Roman"/>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TotalTime>
  <Words>1936</Words>
  <Application>Microsoft Macintosh PowerPoint</Application>
  <PresentationFormat>Widescreen</PresentationFormat>
  <Paragraphs>334</Paragraphs>
  <Slides>33</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Garamond</vt:lpstr>
      <vt:lpstr>Gill Sans Nova Light</vt:lpstr>
      <vt:lpstr>Times New Roman</vt:lpstr>
      <vt:lpstr>AngleLinesVTI</vt:lpstr>
      <vt:lpstr>De&amp;I Workshop: Casing basics</vt:lpstr>
      <vt:lpstr>agenda</vt:lpstr>
      <vt:lpstr>180DC intro</vt:lpstr>
      <vt:lpstr>SWIB Intro</vt:lpstr>
      <vt:lpstr>CyC intro</vt:lpstr>
      <vt:lpstr>Recruiting as an urm</vt:lpstr>
      <vt:lpstr>advice from a WoMAN in the consulting industry</vt:lpstr>
      <vt:lpstr>Before you learn casing…</vt:lpstr>
      <vt:lpstr>Resume review</vt:lpstr>
      <vt:lpstr>Resume review</vt:lpstr>
      <vt:lpstr>Behavioral questions</vt:lpstr>
      <vt:lpstr>What is consulting?</vt:lpstr>
      <vt:lpstr>What is casing?</vt:lpstr>
      <vt:lpstr>Why case?</vt:lpstr>
      <vt:lpstr>The approach</vt:lpstr>
      <vt:lpstr>A Note on frameworks</vt:lpstr>
      <vt:lpstr>Additional types of cases</vt:lpstr>
      <vt:lpstr>The approach</vt:lpstr>
      <vt:lpstr>The approach</vt:lpstr>
      <vt:lpstr>The approach</vt:lpstr>
      <vt:lpstr>Market sizing</vt:lpstr>
      <vt:lpstr>MARKET SIZING EXAMPLE</vt:lpstr>
      <vt:lpstr>Big Yellow bus co (BYB)</vt:lpstr>
      <vt:lpstr>Big Yellow bus co (BYB)</vt:lpstr>
      <vt:lpstr>Big Yellow bus co (BYB)</vt:lpstr>
      <vt:lpstr>Big Yellow bus co (BYB)</vt:lpstr>
      <vt:lpstr>Big Yellow bus co (BYB)</vt:lpstr>
      <vt:lpstr>Big Yellow bus co (BYB)</vt:lpstr>
      <vt:lpstr>Big Yellow bus co (BYB)</vt:lpstr>
      <vt:lpstr>Casing Do’s and Do not’s</vt:lpstr>
      <vt:lpstr>Resources</vt:lpstr>
      <vt:lpstr>Questions?</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De&amp;I Workshop: Consulting</dc:title>
  <dc:creator>Grace Zhang</dc:creator>
  <cp:lastModifiedBy>Elena Ault</cp:lastModifiedBy>
  <cp:revision>7</cp:revision>
  <dcterms:created xsi:type="dcterms:W3CDTF">2021-02-11T17:07:48Z</dcterms:created>
  <dcterms:modified xsi:type="dcterms:W3CDTF">2023-01-07T21:08:43Z</dcterms:modified>
</cp:coreProperties>
</file>